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257" r:id="rId3"/>
    <p:sldId id="292" r:id="rId4"/>
    <p:sldId id="258" r:id="rId5"/>
    <p:sldId id="294" r:id="rId6"/>
    <p:sldId id="261" r:id="rId7"/>
    <p:sldId id="293" r:id="rId8"/>
    <p:sldId id="291" r:id="rId9"/>
    <p:sldId id="259" r:id="rId10"/>
    <p:sldId id="271" r:id="rId11"/>
    <p:sldId id="295" r:id="rId12"/>
    <p:sldId id="264" r:id="rId13"/>
    <p:sldId id="290" r:id="rId14"/>
    <p:sldId id="265" r:id="rId15"/>
    <p:sldId id="287" r:id="rId16"/>
    <p:sldId id="297" r:id="rId17"/>
    <p:sldId id="279" r:id="rId18"/>
    <p:sldId id="301" r:id="rId19"/>
    <p:sldId id="280" r:id="rId20"/>
    <p:sldId id="276" r:id="rId21"/>
    <p:sldId id="283" r:id="rId22"/>
    <p:sldId id="284" r:id="rId23"/>
    <p:sldId id="296" r:id="rId24"/>
    <p:sldId id="302" r:id="rId25"/>
    <p:sldId id="273" r:id="rId26"/>
    <p:sldId id="270" r:id="rId27"/>
    <p:sldId id="281" r:id="rId28"/>
    <p:sldId id="282" r:id="rId29"/>
    <p:sldId id="298" r:id="rId30"/>
    <p:sldId id="277" r:id="rId31"/>
    <p:sldId id="278" r:id="rId32"/>
    <p:sldId id="299" r:id="rId33"/>
    <p:sldId id="272" r:id="rId34"/>
    <p:sldId id="263" r:id="rId35"/>
    <p:sldId id="303" r:id="rId36"/>
    <p:sldId id="304"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rcia, Carolyn P (IHS/CAL/AO)" initials="GCP(" lastIdx="40" clrIdx="0">
    <p:extLst>
      <p:ext uri="{19B8F6BF-5375-455C-9EA6-DF929625EA0E}">
        <p15:presenceInfo xmlns:p15="http://schemas.microsoft.com/office/powerpoint/2012/main" userId="S-1-5-21-1547161642-606747145-682003330-4904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39" autoAdjust="0"/>
    <p:restoredTop sz="85076" autoAdjust="0"/>
  </p:normalViewPr>
  <p:slideViewPr>
    <p:cSldViewPr snapToGrid="0">
      <p:cViewPr varScale="1">
        <p:scale>
          <a:sx n="85" d="100"/>
          <a:sy n="85" d="100"/>
        </p:scale>
        <p:origin x="96" y="4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DD2F48-35CF-4FB7-9066-D10CF64DED1F}" type="datetimeFigureOut">
              <a:rPr lang="en-US" smtClean="0"/>
              <a:t>6/7/2024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696C31-5448-4EE2-9F74-669FCB900D08}" type="slidenum">
              <a:rPr lang="en-US" smtClean="0"/>
              <a:t>‹#›</a:t>
            </a:fld>
            <a:endParaRPr lang="en-US" dirty="0"/>
          </a:p>
        </p:txBody>
      </p:sp>
    </p:spTree>
    <p:extLst>
      <p:ext uri="{BB962C8B-B14F-4D97-AF65-F5344CB8AC3E}">
        <p14:creationId xmlns:p14="http://schemas.microsoft.com/office/powerpoint/2010/main" val="3180061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696C31-5448-4EE2-9F74-669FCB900D08}" type="slidenum">
              <a:rPr lang="en-US" smtClean="0"/>
              <a:t>2</a:t>
            </a:fld>
            <a:endParaRPr lang="en-US" dirty="0"/>
          </a:p>
        </p:txBody>
      </p:sp>
    </p:spTree>
    <p:extLst>
      <p:ext uri="{BB962C8B-B14F-4D97-AF65-F5344CB8AC3E}">
        <p14:creationId xmlns:p14="http://schemas.microsoft.com/office/powerpoint/2010/main" val="10432193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696C31-5448-4EE2-9F74-669FCB900D08}" type="slidenum">
              <a:rPr lang="en-US" smtClean="0"/>
              <a:t>16</a:t>
            </a:fld>
            <a:endParaRPr lang="en-US" dirty="0"/>
          </a:p>
        </p:txBody>
      </p:sp>
    </p:spTree>
    <p:extLst>
      <p:ext uri="{BB962C8B-B14F-4D97-AF65-F5344CB8AC3E}">
        <p14:creationId xmlns:p14="http://schemas.microsoft.com/office/powerpoint/2010/main" val="14766583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696C31-5448-4EE2-9F74-669FCB900D08}" type="slidenum">
              <a:rPr lang="en-US" smtClean="0"/>
              <a:t>17</a:t>
            </a:fld>
            <a:endParaRPr lang="en-US" dirty="0"/>
          </a:p>
        </p:txBody>
      </p:sp>
    </p:spTree>
    <p:extLst>
      <p:ext uri="{BB962C8B-B14F-4D97-AF65-F5344CB8AC3E}">
        <p14:creationId xmlns:p14="http://schemas.microsoft.com/office/powerpoint/2010/main" val="15469353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696C31-5448-4EE2-9F74-669FCB900D08}" type="slidenum">
              <a:rPr lang="en-US" smtClean="0"/>
              <a:t>20</a:t>
            </a:fld>
            <a:endParaRPr lang="en-US" dirty="0"/>
          </a:p>
        </p:txBody>
      </p:sp>
    </p:spTree>
    <p:extLst>
      <p:ext uri="{BB962C8B-B14F-4D97-AF65-F5344CB8AC3E}">
        <p14:creationId xmlns:p14="http://schemas.microsoft.com/office/powerpoint/2010/main" val="8711080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696C31-5448-4EE2-9F74-669FCB900D08}" type="slidenum">
              <a:rPr lang="en-US" smtClean="0"/>
              <a:t>23</a:t>
            </a:fld>
            <a:endParaRPr lang="en-US" dirty="0"/>
          </a:p>
        </p:txBody>
      </p:sp>
    </p:spTree>
    <p:extLst>
      <p:ext uri="{BB962C8B-B14F-4D97-AF65-F5344CB8AC3E}">
        <p14:creationId xmlns:p14="http://schemas.microsoft.com/office/powerpoint/2010/main" val="41147170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696C31-5448-4EE2-9F74-669FCB900D08}" type="slidenum">
              <a:rPr lang="en-US" smtClean="0"/>
              <a:t>24</a:t>
            </a:fld>
            <a:endParaRPr lang="en-US" dirty="0"/>
          </a:p>
        </p:txBody>
      </p:sp>
    </p:spTree>
    <p:extLst>
      <p:ext uri="{BB962C8B-B14F-4D97-AF65-F5344CB8AC3E}">
        <p14:creationId xmlns:p14="http://schemas.microsoft.com/office/powerpoint/2010/main" val="40878678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https://issuu.com/atlspeechschool/docs/asthma-action-plan_44681_</a:t>
            </a:r>
          </a:p>
          <a:p>
            <a:endParaRPr lang="en-US" dirty="0"/>
          </a:p>
          <a:p>
            <a:r>
              <a:rPr lang="en-US" dirty="0"/>
              <a:t>https://www.cdc.gov/air/wildfire-smoke/asthma.htm</a:t>
            </a:r>
          </a:p>
        </p:txBody>
      </p:sp>
      <p:sp>
        <p:nvSpPr>
          <p:cNvPr id="4" name="Slide Number Placeholder 3"/>
          <p:cNvSpPr>
            <a:spLocks noGrp="1"/>
          </p:cNvSpPr>
          <p:nvPr>
            <p:ph type="sldNum" sz="quarter" idx="10"/>
          </p:nvPr>
        </p:nvSpPr>
        <p:spPr/>
        <p:txBody>
          <a:bodyPr/>
          <a:lstStyle/>
          <a:p>
            <a:fld id="{9E696C31-5448-4EE2-9F74-669FCB900D08}" type="slidenum">
              <a:rPr lang="en-US" smtClean="0"/>
              <a:t>25</a:t>
            </a:fld>
            <a:endParaRPr lang="en-US" dirty="0"/>
          </a:p>
        </p:txBody>
      </p:sp>
    </p:spTree>
    <p:extLst>
      <p:ext uri="{BB962C8B-B14F-4D97-AF65-F5344CB8AC3E}">
        <p14:creationId xmlns:p14="http://schemas.microsoft.com/office/powerpoint/2010/main" val="30772104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9E696C31-5448-4EE2-9F74-669FCB900D08}" type="slidenum">
              <a:rPr lang="en-US" smtClean="0"/>
              <a:t>26</a:t>
            </a:fld>
            <a:endParaRPr lang="en-US" dirty="0"/>
          </a:p>
        </p:txBody>
      </p:sp>
    </p:spTree>
    <p:extLst>
      <p:ext uri="{BB962C8B-B14F-4D97-AF65-F5344CB8AC3E}">
        <p14:creationId xmlns:p14="http://schemas.microsoft.com/office/powerpoint/2010/main" val="6280998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https://www.airnow.gov/sites/default/files/2021-07/respiratory-protection-factsheet-072021.pdf</a:t>
            </a:r>
          </a:p>
        </p:txBody>
      </p:sp>
      <p:sp>
        <p:nvSpPr>
          <p:cNvPr id="4" name="Slide Number Placeholder 3"/>
          <p:cNvSpPr>
            <a:spLocks noGrp="1"/>
          </p:cNvSpPr>
          <p:nvPr>
            <p:ph type="sldNum" sz="quarter" idx="10"/>
          </p:nvPr>
        </p:nvSpPr>
        <p:spPr/>
        <p:txBody>
          <a:bodyPr/>
          <a:lstStyle/>
          <a:p>
            <a:fld id="{9E696C31-5448-4EE2-9F74-669FCB900D08}" type="slidenum">
              <a:rPr lang="en-US" smtClean="0"/>
              <a:t>27</a:t>
            </a:fld>
            <a:endParaRPr lang="en-US" dirty="0"/>
          </a:p>
        </p:txBody>
      </p:sp>
    </p:spTree>
    <p:extLst>
      <p:ext uri="{BB962C8B-B14F-4D97-AF65-F5344CB8AC3E}">
        <p14:creationId xmlns:p14="http://schemas.microsoft.com/office/powerpoint/2010/main" val="36598013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https://www.airnow.gov/sites/default/files/2021-07/respiratory-protection-factsheet-072021.pdf</a:t>
            </a:r>
          </a:p>
        </p:txBody>
      </p:sp>
      <p:sp>
        <p:nvSpPr>
          <p:cNvPr id="4" name="Slide Number Placeholder 3"/>
          <p:cNvSpPr>
            <a:spLocks noGrp="1"/>
          </p:cNvSpPr>
          <p:nvPr>
            <p:ph type="sldNum" sz="quarter" idx="10"/>
          </p:nvPr>
        </p:nvSpPr>
        <p:spPr/>
        <p:txBody>
          <a:bodyPr/>
          <a:lstStyle/>
          <a:p>
            <a:fld id="{9E696C31-5448-4EE2-9F74-669FCB900D08}" type="slidenum">
              <a:rPr lang="en-US" smtClean="0"/>
              <a:t>28</a:t>
            </a:fld>
            <a:endParaRPr lang="en-US" dirty="0"/>
          </a:p>
        </p:txBody>
      </p:sp>
    </p:spTree>
    <p:extLst>
      <p:ext uri="{BB962C8B-B14F-4D97-AF65-F5344CB8AC3E}">
        <p14:creationId xmlns:p14="http://schemas.microsoft.com/office/powerpoint/2010/main" val="4967453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696C31-5448-4EE2-9F74-669FCB900D08}" type="slidenum">
              <a:rPr lang="en-US" smtClean="0"/>
              <a:t>29</a:t>
            </a:fld>
            <a:endParaRPr lang="en-US" dirty="0"/>
          </a:p>
        </p:txBody>
      </p:sp>
    </p:spTree>
    <p:extLst>
      <p:ext uri="{BB962C8B-B14F-4D97-AF65-F5344CB8AC3E}">
        <p14:creationId xmlns:p14="http://schemas.microsoft.com/office/powerpoint/2010/main" val="3288813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audience this question.</a:t>
            </a:r>
          </a:p>
          <a:p>
            <a:r>
              <a:rPr lang="en-US" dirty="0"/>
              <a:t>Follow up with “What is the component of wildfire smoke we are most concerned about?”</a:t>
            </a:r>
          </a:p>
        </p:txBody>
      </p:sp>
      <p:sp>
        <p:nvSpPr>
          <p:cNvPr id="4" name="Slide Number Placeholder 3"/>
          <p:cNvSpPr>
            <a:spLocks noGrp="1"/>
          </p:cNvSpPr>
          <p:nvPr>
            <p:ph type="sldNum" sz="quarter" idx="5"/>
          </p:nvPr>
        </p:nvSpPr>
        <p:spPr/>
        <p:txBody>
          <a:bodyPr/>
          <a:lstStyle/>
          <a:p>
            <a:fld id="{9E696C31-5448-4EE2-9F74-669FCB900D08}" type="slidenum">
              <a:rPr lang="en-US" smtClean="0"/>
              <a:t>3</a:t>
            </a:fld>
            <a:endParaRPr lang="en-US" dirty="0"/>
          </a:p>
        </p:txBody>
      </p:sp>
    </p:spTree>
    <p:extLst>
      <p:ext uri="{BB962C8B-B14F-4D97-AF65-F5344CB8AC3E}">
        <p14:creationId xmlns:p14="http://schemas.microsoft.com/office/powerpoint/2010/main" val="25640015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E696C31-5448-4EE2-9F74-669FCB900D08}" type="slidenum">
              <a:rPr lang="en-US" smtClean="0"/>
              <a:t>31</a:t>
            </a:fld>
            <a:endParaRPr lang="en-US" dirty="0"/>
          </a:p>
        </p:txBody>
      </p:sp>
    </p:spTree>
    <p:extLst>
      <p:ext uri="{BB962C8B-B14F-4D97-AF65-F5344CB8AC3E}">
        <p14:creationId xmlns:p14="http://schemas.microsoft.com/office/powerpoint/2010/main" val="3062260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https://www.epa.gov/indoor-air-quality-iaq/create-clean-room-protect-indoor-air-quality-during-wildfire</a:t>
            </a:r>
          </a:p>
          <a:p>
            <a:endParaRPr lang="en-US" dirty="0"/>
          </a:p>
          <a:p>
            <a:r>
              <a:rPr lang="en-US" dirty="0"/>
              <a:t>https://ww2.valleyair.org/grants/clean-air-rooms-program/</a:t>
            </a:r>
          </a:p>
        </p:txBody>
      </p:sp>
      <p:sp>
        <p:nvSpPr>
          <p:cNvPr id="4" name="Slide Number Placeholder 3"/>
          <p:cNvSpPr>
            <a:spLocks noGrp="1"/>
          </p:cNvSpPr>
          <p:nvPr>
            <p:ph type="sldNum" sz="quarter" idx="10"/>
          </p:nvPr>
        </p:nvSpPr>
        <p:spPr/>
        <p:txBody>
          <a:bodyPr/>
          <a:lstStyle/>
          <a:p>
            <a:fld id="{9E696C31-5448-4EE2-9F74-669FCB900D08}" type="slidenum">
              <a:rPr lang="en-US" smtClean="0"/>
              <a:t>33</a:t>
            </a:fld>
            <a:endParaRPr lang="en-US" dirty="0"/>
          </a:p>
        </p:txBody>
      </p:sp>
    </p:spTree>
    <p:extLst>
      <p:ext uri="{BB962C8B-B14F-4D97-AF65-F5344CB8AC3E}">
        <p14:creationId xmlns:p14="http://schemas.microsoft.com/office/powerpoint/2010/main" val="3501431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 colorless, odorless, gas, combustion byproduct, exposure: Headache, dizziness, fatigue, shortness of breath, blurry/double vision, chest pain, nausea and vomiting </a:t>
            </a:r>
          </a:p>
          <a:p>
            <a:endParaRPr lang="en-US" dirty="0" smtClean="0"/>
          </a:p>
          <a:p>
            <a:r>
              <a:rPr lang="en-US" dirty="0" smtClean="0"/>
              <a:t>Ozone: produced in smoke plumes, exacerbate asthma, COPD, cause coughing throat irritation, congestion </a:t>
            </a:r>
          </a:p>
          <a:p>
            <a:endParaRPr lang="en-US" dirty="0" smtClean="0"/>
          </a:p>
          <a:p>
            <a:r>
              <a:rPr lang="en-US" dirty="0" smtClean="0"/>
              <a:t>VOCs: similar symptoms, except more systemic effects in liver kidneys, CNS </a:t>
            </a:r>
          </a:p>
          <a:p>
            <a:endParaRPr lang="en-US" dirty="0"/>
          </a:p>
        </p:txBody>
      </p:sp>
      <p:sp>
        <p:nvSpPr>
          <p:cNvPr id="4" name="Slide Number Placeholder 3"/>
          <p:cNvSpPr>
            <a:spLocks noGrp="1"/>
          </p:cNvSpPr>
          <p:nvPr>
            <p:ph type="sldNum" sz="quarter" idx="10"/>
          </p:nvPr>
        </p:nvSpPr>
        <p:spPr/>
        <p:txBody>
          <a:bodyPr/>
          <a:lstStyle/>
          <a:p>
            <a:fld id="{9E696C31-5448-4EE2-9F74-669FCB900D08}" type="slidenum">
              <a:rPr lang="en-US" smtClean="0"/>
              <a:t>4</a:t>
            </a:fld>
            <a:endParaRPr lang="en-US" dirty="0"/>
          </a:p>
        </p:txBody>
      </p:sp>
    </p:spTree>
    <p:extLst>
      <p:ext uri="{BB962C8B-B14F-4D97-AF65-F5344CB8AC3E}">
        <p14:creationId xmlns:p14="http://schemas.microsoft.com/office/powerpoint/2010/main" val="2896509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5"/>
          </p:nvPr>
        </p:nvSpPr>
        <p:spPr/>
        <p:txBody>
          <a:bodyPr/>
          <a:lstStyle/>
          <a:p>
            <a:fld id="{9E696C31-5448-4EE2-9F74-669FCB900D08}" type="slidenum">
              <a:rPr lang="en-US" smtClean="0"/>
              <a:t>6</a:t>
            </a:fld>
            <a:endParaRPr lang="en-US" dirty="0"/>
          </a:p>
        </p:txBody>
      </p:sp>
    </p:spTree>
    <p:extLst>
      <p:ext uri="{BB962C8B-B14F-4D97-AF65-F5344CB8AC3E}">
        <p14:creationId xmlns:p14="http://schemas.microsoft.com/office/powerpoint/2010/main" val="3500126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Cal EPA Air Resources Board:  Fact Sheet Smoke Management and Public Health (2/2003); EPA 452/R-19-901</a:t>
            </a:r>
            <a:r>
              <a:rPr lang="en-US" baseline="0" dirty="0"/>
              <a:t> Wildfire Smoke a Guide for Public Health Officials Rev. 2019</a:t>
            </a:r>
            <a:endParaRPr lang="en-US" dirty="0"/>
          </a:p>
        </p:txBody>
      </p:sp>
      <p:sp>
        <p:nvSpPr>
          <p:cNvPr id="4" name="Slide Number Placeholder 3"/>
          <p:cNvSpPr>
            <a:spLocks noGrp="1"/>
          </p:cNvSpPr>
          <p:nvPr>
            <p:ph type="sldNum" sz="quarter" idx="10"/>
          </p:nvPr>
        </p:nvSpPr>
        <p:spPr/>
        <p:txBody>
          <a:bodyPr/>
          <a:lstStyle/>
          <a:p>
            <a:fld id="{32E28D7A-B4D9-47A6-B662-50BA58E730A2}" type="slidenum">
              <a:rPr lang="en-US" smtClean="0"/>
              <a:t>8</a:t>
            </a:fld>
            <a:endParaRPr lang="en-US" dirty="0"/>
          </a:p>
        </p:txBody>
      </p:sp>
    </p:spTree>
    <p:extLst>
      <p:ext uri="{BB962C8B-B14F-4D97-AF65-F5344CB8AC3E}">
        <p14:creationId xmlns:p14="http://schemas.microsoft.com/office/powerpoint/2010/main" val="18224631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https://www.ncbi.nlm.nih.gov/pmc/articles/PMC4740125</a:t>
            </a:r>
            <a:r>
              <a:rPr lang="en-US" dirty="0" smtClean="0"/>
              <a:t>/</a:t>
            </a:r>
            <a:endParaRPr lang="en-US" dirty="0"/>
          </a:p>
        </p:txBody>
      </p:sp>
      <p:sp>
        <p:nvSpPr>
          <p:cNvPr id="4" name="Slide Number Placeholder 3"/>
          <p:cNvSpPr>
            <a:spLocks noGrp="1"/>
          </p:cNvSpPr>
          <p:nvPr>
            <p:ph type="sldNum" sz="quarter" idx="10"/>
          </p:nvPr>
        </p:nvSpPr>
        <p:spPr/>
        <p:txBody>
          <a:bodyPr/>
          <a:lstStyle/>
          <a:p>
            <a:fld id="{9E696C31-5448-4EE2-9F74-669FCB900D08}" type="slidenum">
              <a:rPr lang="en-US" smtClean="0"/>
              <a:t>9</a:t>
            </a:fld>
            <a:endParaRPr lang="en-US" dirty="0"/>
          </a:p>
        </p:txBody>
      </p:sp>
    </p:spTree>
    <p:extLst>
      <p:ext uri="{BB962C8B-B14F-4D97-AF65-F5344CB8AC3E}">
        <p14:creationId xmlns:p14="http://schemas.microsoft.com/office/powerpoint/2010/main" val="23188149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696C31-5448-4EE2-9F74-669FCB900D08}" type="slidenum">
              <a:rPr lang="en-US" smtClean="0"/>
              <a:t>10</a:t>
            </a:fld>
            <a:endParaRPr lang="en-US" dirty="0"/>
          </a:p>
        </p:txBody>
      </p:sp>
    </p:spTree>
    <p:extLst>
      <p:ext uri="{BB962C8B-B14F-4D97-AF65-F5344CB8AC3E}">
        <p14:creationId xmlns:p14="http://schemas.microsoft.com/office/powerpoint/2010/main" val="7473968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696C31-5448-4EE2-9F74-669FCB900D08}" type="slidenum">
              <a:rPr lang="en-US" smtClean="0"/>
              <a:t>12</a:t>
            </a:fld>
            <a:endParaRPr lang="en-US" dirty="0"/>
          </a:p>
        </p:txBody>
      </p:sp>
    </p:spTree>
    <p:extLst>
      <p:ext uri="{BB962C8B-B14F-4D97-AF65-F5344CB8AC3E}">
        <p14:creationId xmlns:p14="http://schemas.microsoft.com/office/powerpoint/2010/main" val="41925631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42AF8C-9C27-43FB-ACFF-E20BF448CDC3}" type="slidenum">
              <a:rPr lang="en-US" smtClean="0"/>
              <a:t>13</a:t>
            </a:fld>
            <a:endParaRPr lang="en-US" dirty="0"/>
          </a:p>
        </p:txBody>
      </p:sp>
    </p:spTree>
    <p:extLst>
      <p:ext uri="{BB962C8B-B14F-4D97-AF65-F5344CB8AC3E}">
        <p14:creationId xmlns:p14="http://schemas.microsoft.com/office/powerpoint/2010/main" val="2561618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206C3-3093-8B0F-18F4-3958274430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B4F962F-CE61-E113-C857-97E065CE12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7E6027-D00F-0324-137F-AE56AA038048}"/>
              </a:ext>
            </a:extLst>
          </p:cNvPr>
          <p:cNvSpPr>
            <a:spLocks noGrp="1"/>
          </p:cNvSpPr>
          <p:nvPr>
            <p:ph type="dt" sz="half" idx="10"/>
          </p:nvPr>
        </p:nvSpPr>
        <p:spPr/>
        <p:txBody>
          <a:bodyPr/>
          <a:lstStyle/>
          <a:p>
            <a:fld id="{20D1CA60-8683-47AC-8446-8821A3398D71}" type="datetimeFigureOut">
              <a:rPr lang="en-US" smtClean="0"/>
              <a:t>6/7/2024</a:t>
            </a:fld>
            <a:endParaRPr lang="en-US" dirty="0"/>
          </a:p>
        </p:txBody>
      </p:sp>
      <p:sp>
        <p:nvSpPr>
          <p:cNvPr id="5" name="Footer Placeholder 4">
            <a:extLst>
              <a:ext uri="{FF2B5EF4-FFF2-40B4-BE49-F238E27FC236}">
                <a16:creationId xmlns:a16="http://schemas.microsoft.com/office/drawing/2014/main" id="{137ACA34-BB90-391D-4BF0-E83BD029909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3A30576-8C20-A207-8E94-0D10DC81BFF2}"/>
              </a:ext>
            </a:extLst>
          </p:cNvPr>
          <p:cNvSpPr>
            <a:spLocks noGrp="1"/>
          </p:cNvSpPr>
          <p:nvPr>
            <p:ph type="sldNum" sz="quarter" idx="12"/>
          </p:nvPr>
        </p:nvSpPr>
        <p:spPr/>
        <p:txBody>
          <a:bodyPr/>
          <a:lstStyle/>
          <a:p>
            <a:fld id="{A42A311E-1926-4391-A4E1-9883F9D7CB98}" type="slidenum">
              <a:rPr lang="en-US" smtClean="0"/>
              <a:t>‹#›</a:t>
            </a:fld>
            <a:endParaRPr lang="en-US" dirty="0"/>
          </a:p>
        </p:txBody>
      </p:sp>
    </p:spTree>
    <p:extLst>
      <p:ext uri="{BB962C8B-B14F-4D97-AF65-F5344CB8AC3E}">
        <p14:creationId xmlns:p14="http://schemas.microsoft.com/office/powerpoint/2010/main" val="1014655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D5243-671B-021F-FDA3-94FB513A3F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07E1474-0712-9CFD-AC88-0F1CDF315DA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F2C1C4-D871-0AC1-B3BD-F371AAE3800F}"/>
              </a:ext>
            </a:extLst>
          </p:cNvPr>
          <p:cNvSpPr>
            <a:spLocks noGrp="1"/>
          </p:cNvSpPr>
          <p:nvPr>
            <p:ph type="dt" sz="half" idx="10"/>
          </p:nvPr>
        </p:nvSpPr>
        <p:spPr/>
        <p:txBody>
          <a:bodyPr/>
          <a:lstStyle/>
          <a:p>
            <a:fld id="{20D1CA60-8683-47AC-8446-8821A3398D71}" type="datetimeFigureOut">
              <a:rPr lang="en-US" smtClean="0"/>
              <a:t>6/7/2024</a:t>
            </a:fld>
            <a:endParaRPr lang="en-US" dirty="0"/>
          </a:p>
        </p:txBody>
      </p:sp>
      <p:sp>
        <p:nvSpPr>
          <p:cNvPr id="5" name="Footer Placeholder 4">
            <a:extLst>
              <a:ext uri="{FF2B5EF4-FFF2-40B4-BE49-F238E27FC236}">
                <a16:creationId xmlns:a16="http://schemas.microsoft.com/office/drawing/2014/main" id="{B82D787F-8EC8-86EB-E9DF-64B67A7363C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4C470E4-B03D-C271-9E82-7EC5123CCF69}"/>
              </a:ext>
            </a:extLst>
          </p:cNvPr>
          <p:cNvSpPr>
            <a:spLocks noGrp="1"/>
          </p:cNvSpPr>
          <p:nvPr>
            <p:ph type="sldNum" sz="quarter" idx="12"/>
          </p:nvPr>
        </p:nvSpPr>
        <p:spPr/>
        <p:txBody>
          <a:bodyPr/>
          <a:lstStyle/>
          <a:p>
            <a:fld id="{A42A311E-1926-4391-A4E1-9883F9D7CB98}" type="slidenum">
              <a:rPr lang="en-US" smtClean="0"/>
              <a:t>‹#›</a:t>
            </a:fld>
            <a:endParaRPr lang="en-US" dirty="0"/>
          </a:p>
        </p:txBody>
      </p:sp>
    </p:spTree>
    <p:extLst>
      <p:ext uri="{BB962C8B-B14F-4D97-AF65-F5344CB8AC3E}">
        <p14:creationId xmlns:p14="http://schemas.microsoft.com/office/powerpoint/2010/main" val="3630096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0EF7FE-4938-8A43-C517-A9A9DB49A2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940123-7A97-010C-39BF-83978B8E986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88F93F-D0A7-C624-A1AF-051CFF7FC179}"/>
              </a:ext>
            </a:extLst>
          </p:cNvPr>
          <p:cNvSpPr>
            <a:spLocks noGrp="1"/>
          </p:cNvSpPr>
          <p:nvPr>
            <p:ph type="dt" sz="half" idx="10"/>
          </p:nvPr>
        </p:nvSpPr>
        <p:spPr/>
        <p:txBody>
          <a:bodyPr/>
          <a:lstStyle/>
          <a:p>
            <a:fld id="{20D1CA60-8683-47AC-8446-8821A3398D71}" type="datetimeFigureOut">
              <a:rPr lang="en-US" smtClean="0"/>
              <a:t>6/7/2024</a:t>
            </a:fld>
            <a:endParaRPr lang="en-US" dirty="0"/>
          </a:p>
        </p:txBody>
      </p:sp>
      <p:sp>
        <p:nvSpPr>
          <p:cNvPr id="5" name="Footer Placeholder 4">
            <a:extLst>
              <a:ext uri="{FF2B5EF4-FFF2-40B4-BE49-F238E27FC236}">
                <a16:creationId xmlns:a16="http://schemas.microsoft.com/office/drawing/2014/main" id="{CF6EB818-B59C-33ED-3ABB-34B752AF85D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0946146-37B9-8A9E-EE1F-876F90FFA883}"/>
              </a:ext>
            </a:extLst>
          </p:cNvPr>
          <p:cNvSpPr>
            <a:spLocks noGrp="1"/>
          </p:cNvSpPr>
          <p:nvPr>
            <p:ph type="sldNum" sz="quarter" idx="12"/>
          </p:nvPr>
        </p:nvSpPr>
        <p:spPr/>
        <p:txBody>
          <a:bodyPr/>
          <a:lstStyle/>
          <a:p>
            <a:fld id="{A42A311E-1926-4391-A4E1-9883F9D7CB98}" type="slidenum">
              <a:rPr lang="en-US" smtClean="0"/>
              <a:t>‹#›</a:t>
            </a:fld>
            <a:endParaRPr lang="en-US" dirty="0"/>
          </a:p>
        </p:txBody>
      </p:sp>
    </p:spTree>
    <p:extLst>
      <p:ext uri="{BB962C8B-B14F-4D97-AF65-F5344CB8AC3E}">
        <p14:creationId xmlns:p14="http://schemas.microsoft.com/office/powerpoint/2010/main" val="2263768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C1BAA-7DC1-FA28-0A02-B431B3686A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2EB0F4-81FB-A123-0ED5-5575F40829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26F698-70DC-56E6-E426-BC91B5E006DD}"/>
              </a:ext>
            </a:extLst>
          </p:cNvPr>
          <p:cNvSpPr>
            <a:spLocks noGrp="1"/>
          </p:cNvSpPr>
          <p:nvPr>
            <p:ph type="dt" sz="half" idx="10"/>
          </p:nvPr>
        </p:nvSpPr>
        <p:spPr/>
        <p:txBody>
          <a:bodyPr/>
          <a:lstStyle/>
          <a:p>
            <a:fld id="{20D1CA60-8683-47AC-8446-8821A3398D71}" type="datetimeFigureOut">
              <a:rPr lang="en-US" smtClean="0"/>
              <a:t>6/7/2024</a:t>
            </a:fld>
            <a:endParaRPr lang="en-US" dirty="0"/>
          </a:p>
        </p:txBody>
      </p:sp>
      <p:sp>
        <p:nvSpPr>
          <p:cNvPr id="5" name="Footer Placeholder 4">
            <a:extLst>
              <a:ext uri="{FF2B5EF4-FFF2-40B4-BE49-F238E27FC236}">
                <a16:creationId xmlns:a16="http://schemas.microsoft.com/office/drawing/2014/main" id="{8E6D7FBA-17A6-2754-6BF6-A92939BD9A1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0FC8408-92F7-5478-AB15-0B70E13E702D}"/>
              </a:ext>
            </a:extLst>
          </p:cNvPr>
          <p:cNvSpPr>
            <a:spLocks noGrp="1"/>
          </p:cNvSpPr>
          <p:nvPr>
            <p:ph type="sldNum" sz="quarter" idx="12"/>
          </p:nvPr>
        </p:nvSpPr>
        <p:spPr/>
        <p:txBody>
          <a:bodyPr/>
          <a:lstStyle/>
          <a:p>
            <a:fld id="{A42A311E-1926-4391-A4E1-9883F9D7CB98}" type="slidenum">
              <a:rPr lang="en-US" smtClean="0"/>
              <a:t>‹#›</a:t>
            </a:fld>
            <a:endParaRPr lang="en-US" dirty="0"/>
          </a:p>
        </p:txBody>
      </p:sp>
    </p:spTree>
    <p:extLst>
      <p:ext uri="{BB962C8B-B14F-4D97-AF65-F5344CB8AC3E}">
        <p14:creationId xmlns:p14="http://schemas.microsoft.com/office/powerpoint/2010/main" val="62541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4B322-64BE-43DA-A653-DE14F27D19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D610613-FC96-7209-5896-579F59C530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FB66C4-382F-05CD-2050-E2E7DA4F9CBC}"/>
              </a:ext>
            </a:extLst>
          </p:cNvPr>
          <p:cNvSpPr>
            <a:spLocks noGrp="1"/>
          </p:cNvSpPr>
          <p:nvPr>
            <p:ph type="dt" sz="half" idx="10"/>
          </p:nvPr>
        </p:nvSpPr>
        <p:spPr/>
        <p:txBody>
          <a:bodyPr/>
          <a:lstStyle/>
          <a:p>
            <a:fld id="{20D1CA60-8683-47AC-8446-8821A3398D71}" type="datetimeFigureOut">
              <a:rPr lang="en-US" smtClean="0"/>
              <a:t>6/7/2024</a:t>
            </a:fld>
            <a:endParaRPr lang="en-US" dirty="0"/>
          </a:p>
        </p:txBody>
      </p:sp>
      <p:sp>
        <p:nvSpPr>
          <p:cNvPr id="5" name="Footer Placeholder 4">
            <a:extLst>
              <a:ext uri="{FF2B5EF4-FFF2-40B4-BE49-F238E27FC236}">
                <a16:creationId xmlns:a16="http://schemas.microsoft.com/office/drawing/2014/main" id="{6EEB56B2-0EE0-191A-8E4B-BC152B12FB9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2F5297-D606-5EAA-8A08-3489270D6716}"/>
              </a:ext>
            </a:extLst>
          </p:cNvPr>
          <p:cNvSpPr>
            <a:spLocks noGrp="1"/>
          </p:cNvSpPr>
          <p:nvPr>
            <p:ph type="sldNum" sz="quarter" idx="12"/>
          </p:nvPr>
        </p:nvSpPr>
        <p:spPr/>
        <p:txBody>
          <a:bodyPr/>
          <a:lstStyle/>
          <a:p>
            <a:fld id="{A42A311E-1926-4391-A4E1-9883F9D7CB98}" type="slidenum">
              <a:rPr lang="en-US" smtClean="0"/>
              <a:t>‹#›</a:t>
            </a:fld>
            <a:endParaRPr lang="en-US" dirty="0"/>
          </a:p>
        </p:txBody>
      </p:sp>
    </p:spTree>
    <p:extLst>
      <p:ext uri="{BB962C8B-B14F-4D97-AF65-F5344CB8AC3E}">
        <p14:creationId xmlns:p14="http://schemas.microsoft.com/office/powerpoint/2010/main" val="1586099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E80AD-1CBE-69DA-A072-7E1631F854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A3814A-7132-3421-4F38-08EFFCA22D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9862A1-6AF6-1CB3-734E-40A0FDFDD3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B6BC69-1AC7-3F17-8C3F-5AB40665ABF1}"/>
              </a:ext>
            </a:extLst>
          </p:cNvPr>
          <p:cNvSpPr>
            <a:spLocks noGrp="1"/>
          </p:cNvSpPr>
          <p:nvPr>
            <p:ph type="dt" sz="half" idx="10"/>
          </p:nvPr>
        </p:nvSpPr>
        <p:spPr/>
        <p:txBody>
          <a:bodyPr/>
          <a:lstStyle/>
          <a:p>
            <a:fld id="{20D1CA60-8683-47AC-8446-8821A3398D71}" type="datetimeFigureOut">
              <a:rPr lang="en-US" smtClean="0"/>
              <a:t>6/7/2024</a:t>
            </a:fld>
            <a:endParaRPr lang="en-US" dirty="0"/>
          </a:p>
        </p:txBody>
      </p:sp>
      <p:sp>
        <p:nvSpPr>
          <p:cNvPr id="6" name="Footer Placeholder 5">
            <a:extLst>
              <a:ext uri="{FF2B5EF4-FFF2-40B4-BE49-F238E27FC236}">
                <a16:creationId xmlns:a16="http://schemas.microsoft.com/office/drawing/2014/main" id="{96428243-C6EE-69C2-DE46-B78FF2DE930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1A74DAD-E90A-B952-7BCE-93C1637F198A}"/>
              </a:ext>
            </a:extLst>
          </p:cNvPr>
          <p:cNvSpPr>
            <a:spLocks noGrp="1"/>
          </p:cNvSpPr>
          <p:nvPr>
            <p:ph type="sldNum" sz="quarter" idx="12"/>
          </p:nvPr>
        </p:nvSpPr>
        <p:spPr/>
        <p:txBody>
          <a:bodyPr/>
          <a:lstStyle/>
          <a:p>
            <a:fld id="{A42A311E-1926-4391-A4E1-9883F9D7CB98}" type="slidenum">
              <a:rPr lang="en-US" smtClean="0"/>
              <a:t>‹#›</a:t>
            </a:fld>
            <a:endParaRPr lang="en-US" dirty="0"/>
          </a:p>
        </p:txBody>
      </p:sp>
    </p:spTree>
    <p:extLst>
      <p:ext uri="{BB962C8B-B14F-4D97-AF65-F5344CB8AC3E}">
        <p14:creationId xmlns:p14="http://schemas.microsoft.com/office/powerpoint/2010/main" val="3641233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94C69-BC0B-E6DE-EE16-F2673D97B6B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635DCA-F81D-9F87-BBB6-50099CF166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190EABA-1904-6BE3-B5F0-F9C42CDD343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61CD68E-4D15-A716-87F6-6E49C313CF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D2EE331-7168-AFAD-7085-58E5DEF250A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BB6A49C-B153-6529-A7BE-F3283AF254A5}"/>
              </a:ext>
            </a:extLst>
          </p:cNvPr>
          <p:cNvSpPr>
            <a:spLocks noGrp="1"/>
          </p:cNvSpPr>
          <p:nvPr>
            <p:ph type="dt" sz="half" idx="10"/>
          </p:nvPr>
        </p:nvSpPr>
        <p:spPr/>
        <p:txBody>
          <a:bodyPr/>
          <a:lstStyle/>
          <a:p>
            <a:fld id="{20D1CA60-8683-47AC-8446-8821A3398D71}" type="datetimeFigureOut">
              <a:rPr lang="en-US" smtClean="0"/>
              <a:t>6/7/2024</a:t>
            </a:fld>
            <a:endParaRPr lang="en-US" dirty="0"/>
          </a:p>
        </p:txBody>
      </p:sp>
      <p:sp>
        <p:nvSpPr>
          <p:cNvPr id="8" name="Footer Placeholder 7">
            <a:extLst>
              <a:ext uri="{FF2B5EF4-FFF2-40B4-BE49-F238E27FC236}">
                <a16:creationId xmlns:a16="http://schemas.microsoft.com/office/drawing/2014/main" id="{969DD98A-F243-0F84-4747-2E0D5E61060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8A60837-0CEA-7315-7F6C-9D866BCC1AA9}"/>
              </a:ext>
            </a:extLst>
          </p:cNvPr>
          <p:cNvSpPr>
            <a:spLocks noGrp="1"/>
          </p:cNvSpPr>
          <p:nvPr>
            <p:ph type="sldNum" sz="quarter" idx="12"/>
          </p:nvPr>
        </p:nvSpPr>
        <p:spPr/>
        <p:txBody>
          <a:bodyPr/>
          <a:lstStyle/>
          <a:p>
            <a:fld id="{A42A311E-1926-4391-A4E1-9883F9D7CB98}" type="slidenum">
              <a:rPr lang="en-US" smtClean="0"/>
              <a:t>‹#›</a:t>
            </a:fld>
            <a:endParaRPr lang="en-US" dirty="0"/>
          </a:p>
        </p:txBody>
      </p:sp>
    </p:spTree>
    <p:extLst>
      <p:ext uri="{BB962C8B-B14F-4D97-AF65-F5344CB8AC3E}">
        <p14:creationId xmlns:p14="http://schemas.microsoft.com/office/powerpoint/2010/main" val="1982416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257E5-424E-699C-7EA3-BF216E18D0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D1354A-5E81-FC03-4ACF-9D506C112AEB}"/>
              </a:ext>
            </a:extLst>
          </p:cNvPr>
          <p:cNvSpPr>
            <a:spLocks noGrp="1"/>
          </p:cNvSpPr>
          <p:nvPr>
            <p:ph type="dt" sz="half" idx="10"/>
          </p:nvPr>
        </p:nvSpPr>
        <p:spPr/>
        <p:txBody>
          <a:bodyPr/>
          <a:lstStyle/>
          <a:p>
            <a:fld id="{20D1CA60-8683-47AC-8446-8821A3398D71}" type="datetimeFigureOut">
              <a:rPr lang="en-US" smtClean="0"/>
              <a:t>6/7/2024</a:t>
            </a:fld>
            <a:endParaRPr lang="en-US" dirty="0"/>
          </a:p>
        </p:txBody>
      </p:sp>
      <p:sp>
        <p:nvSpPr>
          <p:cNvPr id="4" name="Footer Placeholder 3">
            <a:extLst>
              <a:ext uri="{FF2B5EF4-FFF2-40B4-BE49-F238E27FC236}">
                <a16:creationId xmlns:a16="http://schemas.microsoft.com/office/drawing/2014/main" id="{D02DEF9D-B1BC-0371-4315-2D18BB934FB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81458B2-4CDA-449E-4413-81CA4549668A}"/>
              </a:ext>
            </a:extLst>
          </p:cNvPr>
          <p:cNvSpPr>
            <a:spLocks noGrp="1"/>
          </p:cNvSpPr>
          <p:nvPr>
            <p:ph type="sldNum" sz="quarter" idx="12"/>
          </p:nvPr>
        </p:nvSpPr>
        <p:spPr/>
        <p:txBody>
          <a:bodyPr/>
          <a:lstStyle/>
          <a:p>
            <a:fld id="{A42A311E-1926-4391-A4E1-9883F9D7CB98}" type="slidenum">
              <a:rPr lang="en-US" smtClean="0"/>
              <a:t>‹#›</a:t>
            </a:fld>
            <a:endParaRPr lang="en-US" dirty="0"/>
          </a:p>
        </p:txBody>
      </p:sp>
    </p:spTree>
    <p:extLst>
      <p:ext uri="{BB962C8B-B14F-4D97-AF65-F5344CB8AC3E}">
        <p14:creationId xmlns:p14="http://schemas.microsoft.com/office/powerpoint/2010/main" val="5472682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B4E075-C18D-5604-9A4E-AB05E6F5DF1F}"/>
              </a:ext>
            </a:extLst>
          </p:cNvPr>
          <p:cNvSpPr>
            <a:spLocks noGrp="1"/>
          </p:cNvSpPr>
          <p:nvPr>
            <p:ph type="dt" sz="half" idx="10"/>
          </p:nvPr>
        </p:nvSpPr>
        <p:spPr/>
        <p:txBody>
          <a:bodyPr/>
          <a:lstStyle/>
          <a:p>
            <a:fld id="{20D1CA60-8683-47AC-8446-8821A3398D71}" type="datetimeFigureOut">
              <a:rPr lang="en-US" smtClean="0"/>
              <a:t>6/7/2024</a:t>
            </a:fld>
            <a:endParaRPr lang="en-US" dirty="0"/>
          </a:p>
        </p:txBody>
      </p:sp>
      <p:sp>
        <p:nvSpPr>
          <p:cNvPr id="3" name="Footer Placeholder 2">
            <a:extLst>
              <a:ext uri="{FF2B5EF4-FFF2-40B4-BE49-F238E27FC236}">
                <a16:creationId xmlns:a16="http://schemas.microsoft.com/office/drawing/2014/main" id="{2A7B919A-76DF-4D87-2F36-5B243F58C3C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4379BA4-A0B5-03DD-1968-0B5EB7E357FE}"/>
              </a:ext>
            </a:extLst>
          </p:cNvPr>
          <p:cNvSpPr>
            <a:spLocks noGrp="1"/>
          </p:cNvSpPr>
          <p:nvPr>
            <p:ph type="sldNum" sz="quarter" idx="12"/>
          </p:nvPr>
        </p:nvSpPr>
        <p:spPr/>
        <p:txBody>
          <a:bodyPr/>
          <a:lstStyle/>
          <a:p>
            <a:fld id="{A42A311E-1926-4391-A4E1-9883F9D7CB98}" type="slidenum">
              <a:rPr lang="en-US" smtClean="0"/>
              <a:t>‹#›</a:t>
            </a:fld>
            <a:endParaRPr lang="en-US" dirty="0"/>
          </a:p>
        </p:txBody>
      </p:sp>
    </p:spTree>
    <p:extLst>
      <p:ext uri="{BB962C8B-B14F-4D97-AF65-F5344CB8AC3E}">
        <p14:creationId xmlns:p14="http://schemas.microsoft.com/office/powerpoint/2010/main" val="2500777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5C49C-B683-2B08-A548-40698DE7AB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C16705F-C270-31A4-9973-ECD148B4CF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3365E5-FE5F-4523-CFF1-A55189E29D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3942D4-99F9-3900-899D-ED8C5FCF1FCA}"/>
              </a:ext>
            </a:extLst>
          </p:cNvPr>
          <p:cNvSpPr>
            <a:spLocks noGrp="1"/>
          </p:cNvSpPr>
          <p:nvPr>
            <p:ph type="dt" sz="half" idx="10"/>
          </p:nvPr>
        </p:nvSpPr>
        <p:spPr/>
        <p:txBody>
          <a:bodyPr/>
          <a:lstStyle/>
          <a:p>
            <a:fld id="{20D1CA60-8683-47AC-8446-8821A3398D71}" type="datetimeFigureOut">
              <a:rPr lang="en-US" smtClean="0"/>
              <a:t>6/7/2024</a:t>
            </a:fld>
            <a:endParaRPr lang="en-US" dirty="0"/>
          </a:p>
        </p:txBody>
      </p:sp>
      <p:sp>
        <p:nvSpPr>
          <p:cNvPr id="6" name="Footer Placeholder 5">
            <a:extLst>
              <a:ext uri="{FF2B5EF4-FFF2-40B4-BE49-F238E27FC236}">
                <a16:creationId xmlns:a16="http://schemas.microsoft.com/office/drawing/2014/main" id="{C9A85954-BFAF-2193-AE47-10DB07F6C43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C037A66-3D05-B093-5AF5-A9791F15BFC6}"/>
              </a:ext>
            </a:extLst>
          </p:cNvPr>
          <p:cNvSpPr>
            <a:spLocks noGrp="1"/>
          </p:cNvSpPr>
          <p:nvPr>
            <p:ph type="sldNum" sz="quarter" idx="12"/>
          </p:nvPr>
        </p:nvSpPr>
        <p:spPr/>
        <p:txBody>
          <a:bodyPr/>
          <a:lstStyle/>
          <a:p>
            <a:fld id="{A42A311E-1926-4391-A4E1-9883F9D7CB98}" type="slidenum">
              <a:rPr lang="en-US" smtClean="0"/>
              <a:t>‹#›</a:t>
            </a:fld>
            <a:endParaRPr lang="en-US" dirty="0"/>
          </a:p>
        </p:txBody>
      </p:sp>
    </p:spTree>
    <p:extLst>
      <p:ext uri="{BB962C8B-B14F-4D97-AF65-F5344CB8AC3E}">
        <p14:creationId xmlns:p14="http://schemas.microsoft.com/office/powerpoint/2010/main" val="896797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0B04B-7337-E292-CB95-EDA9BB8514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ED3A00-70D1-5131-437D-04851B9212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BA18F9F-4FA6-799A-4434-0A1ABE8FF6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64A599-D54E-A30B-7108-AD9EC363A6B1}"/>
              </a:ext>
            </a:extLst>
          </p:cNvPr>
          <p:cNvSpPr>
            <a:spLocks noGrp="1"/>
          </p:cNvSpPr>
          <p:nvPr>
            <p:ph type="dt" sz="half" idx="10"/>
          </p:nvPr>
        </p:nvSpPr>
        <p:spPr/>
        <p:txBody>
          <a:bodyPr/>
          <a:lstStyle/>
          <a:p>
            <a:fld id="{20D1CA60-8683-47AC-8446-8821A3398D71}" type="datetimeFigureOut">
              <a:rPr lang="en-US" smtClean="0"/>
              <a:t>6/7/2024</a:t>
            </a:fld>
            <a:endParaRPr lang="en-US" dirty="0"/>
          </a:p>
        </p:txBody>
      </p:sp>
      <p:sp>
        <p:nvSpPr>
          <p:cNvPr id="6" name="Footer Placeholder 5">
            <a:extLst>
              <a:ext uri="{FF2B5EF4-FFF2-40B4-BE49-F238E27FC236}">
                <a16:creationId xmlns:a16="http://schemas.microsoft.com/office/drawing/2014/main" id="{FAFFC754-5A11-25E6-34AC-307E6E07697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5E9AF3B-3493-BC42-FBF9-E712E29A1722}"/>
              </a:ext>
            </a:extLst>
          </p:cNvPr>
          <p:cNvSpPr>
            <a:spLocks noGrp="1"/>
          </p:cNvSpPr>
          <p:nvPr>
            <p:ph type="sldNum" sz="quarter" idx="12"/>
          </p:nvPr>
        </p:nvSpPr>
        <p:spPr/>
        <p:txBody>
          <a:bodyPr/>
          <a:lstStyle/>
          <a:p>
            <a:fld id="{A42A311E-1926-4391-A4E1-9883F9D7CB98}" type="slidenum">
              <a:rPr lang="en-US" smtClean="0"/>
              <a:t>‹#›</a:t>
            </a:fld>
            <a:endParaRPr lang="en-US" dirty="0"/>
          </a:p>
        </p:txBody>
      </p:sp>
    </p:spTree>
    <p:extLst>
      <p:ext uri="{BB962C8B-B14F-4D97-AF65-F5344CB8AC3E}">
        <p14:creationId xmlns:p14="http://schemas.microsoft.com/office/powerpoint/2010/main" val="1982375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9B4A2C-DEDD-E613-67D4-6811370426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763FCA1-3700-57CC-FBC8-0380B299C5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19C401-E59E-08DE-B9C6-75DED070C4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D1CA60-8683-47AC-8446-8821A3398D71}" type="datetimeFigureOut">
              <a:rPr lang="en-US" smtClean="0"/>
              <a:t>6/7/2024</a:t>
            </a:fld>
            <a:endParaRPr lang="en-US" dirty="0"/>
          </a:p>
        </p:txBody>
      </p:sp>
      <p:sp>
        <p:nvSpPr>
          <p:cNvPr id="5" name="Footer Placeholder 4">
            <a:extLst>
              <a:ext uri="{FF2B5EF4-FFF2-40B4-BE49-F238E27FC236}">
                <a16:creationId xmlns:a16="http://schemas.microsoft.com/office/drawing/2014/main" id="{0863C642-71CD-C296-7A89-4C8A57C18D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A68F31F-CD98-D546-53FF-1C05D89765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2A311E-1926-4391-A4E1-9883F9D7CB98}" type="slidenum">
              <a:rPr lang="en-US" smtClean="0"/>
              <a:t>‹#›</a:t>
            </a:fld>
            <a:endParaRPr lang="en-US" dirty="0"/>
          </a:p>
        </p:txBody>
      </p:sp>
    </p:spTree>
    <p:extLst>
      <p:ext uri="{BB962C8B-B14F-4D97-AF65-F5344CB8AC3E}">
        <p14:creationId xmlns:p14="http://schemas.microsoft.com/office/powerpoint/2010/main" val="30341495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Dangerous%20combination%20of%20extreme%20heat%20and%20smoke%20affected%2016.5%20million%20Californians%20|%20UCLA"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The%20Effects%20of%20Coexposure%20to%20Extremes%20of%20Heat%20and%20Particulate%20Air%20Pollution%20on%20Mortality%20in%20California:%20Implications%20for%20Climate%20Change%20-%20PMC%20(nih.gov)"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map.purpleair.com/1/mAQI/a10/p604800/cC0#9.67/41.6223/-123.3642"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outlooks.airfire.org/outlook"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airnow.gov/sites/default/files/2021-03/air-quality-guide_pm_2015_0.pdf"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s://www.cdc.gov/air/wildfire-smoke/asthma.htm" TargetMode="External"/><Relationship Id="rId4" Type="http://schemas.openxmlformats.org/officeDocument/2006/relationships/hyperlink" Target="https://issuu.com/atlspeechschool/docs/asthma-action-plan_44681_"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hyperlink" Target="https://www.airnow.gov/sites/default/files/2021-07/respiratory-protection-factsheet-072021.pdf"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www.airnow.gov/sites/default/files/2021-07/respiratory-protection-factsheet-072021.pdf"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https://ww2.arb.ca.gov/list-carb-certified-air-cleaning-devices" TargetMode="Externa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www.epa.gov/indoor-air-quality-iaq/create-clean-room-protect-indoor-air-quality-during-wildfire"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environmentalhealth.ucdavis.edu/blog/forged-fire-environmental-health-impacts-wildfires" TargetMode="External"/><Relationship Id="rId7" Type="http://schemas.openxmlformats.org/officeDocument/2006/relationships/hyperlink" Target="https://www.fs.usda.gov/Internet/FSE_DOCUMENTS/stelprdb5318238.pdf" TargetMode="External"/><Relationship Id="rId2" Type="http://schemas.openxmlformats.org/officeDocument/2006/relationships/hyperlink" Target="https://www.health.state.mn.us/communities/environment/emergency/natural/wildfires.html" TargetMode="External"/><Relationship Id="rId1" Type="http://schemas.openxmlformats.org/officeDocument/2006/relationships/slideLayout" Target="../slideLayouts/slideLayout2.xml"/><Relationship Id="rId6" Type="http://schemas.openxmlformats.org/officeDocument/2006/relationships/hyperlink" Target="https://www3.epa.gov/region1/airquality/pm-human-health.html#:~:text=The%20size%20of%20particles%20is,a%20person's%20lungs%20and%20heart." TargetMode="External"/><Relationship Id="rId5" Type="http://schemas.openxmlformats.org/officeDocument/2006/relationships/hyperlink" Target="https://nepis.epa.gov/Exe/ZyPDF.cgi/P100RQ5N.PDF?Dockey=P100RQ5N.PDF" TargetMode="External"/><Relationship Id="rId4" Type="http://schemas.openxmlformats.org/officeDocument/2006/relationships/hyperlink" Target="https://www.ncbi.nlm.nih.gov/pmc/articles/PMC4740125/"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www.usgs.gov/centers/california-water-science-center/science/water-quality-after-wildfire" TargetMode="External"/><Relationship Id="rId7" Type="http://schemas.openxmlformats.org/officeDocument/2006/relationships/hyperlink" Target="https://newsroom.ucla.edu/releases/heat-and-smoke-combo-affects-millions-of-californians" TargetMode="External"/><Relationship Id="rId2" Type="http://schemas.openxmlformats.org/officeDocument/2006/relationships/hyperlink" Target="https://www.cdc.gov/environmental-health-services/php/water/private-wells-after-a-wildfire.html?CDC_AAref_Val=https://www.cdc.gov/nceh/ehs/water/private-wells/after-a-wildfire.html" TargetMode="External"/><Relationship Id="rId1" Type="http://schemas.openxmlformats.org/officeDocument/2006/relationships/slideLayout" Target="../slideLayouts/slideLayout2.xml"/><Relationship Id="rId6" Type="http://schemas.openxmlformats.org/officeDocument/2006/relationships/hyperlink" Target="https://www.ncbi.nlm.nih.gov/pmc/articles/PMC9704824/" TargetMode="External"/><Relationship Id="rId5" Type="http://schemas.openxmlformats.org/officeDocument/2006/relationships/hyperlink" Target="https://www.sciencedirect.com/science/article/pii/S2542519623001341" TargetMode="External"/><Relationship Id="rId4" Type="http://schemas.openxmlformats.org/officeDocument/2006/relationships/hyperlink" Target="https://ehjournal.biomedcentral.com/articles/10.1186/s12940-020-00681-z"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www.cdc.gov/air/wildfire-smoke/chronic-conditions.htm" TargetMode="External"/><Relationship Id="rId7" Type="http://schemas.openxmlformats.org/officeDocument/2006/relationships/hyperlink" Target="https://www.ncbi.nlm.nih.gov/pmc/articles/PMC9657128/" TargetMode="External"/><Relationship Id="rId2" Type="http://schemas.openxmlformats.org/officeDocument/2006/relationships/hyperlink" Target="https://www.airnow.gov/sites/default/files/2021-06/pehsu-protecting-children-from-wildfire-smoke-and-ash-factsheet.pdf" TargetMode="External"/><Relationship Id="rId1" Type="http://schemas.openxmlformats.org/officeDocument/2006/relationships/slideLayout" Target="../slideLayouts/slideLayout2.xml"/><Relationship Id="rId6" Type="http://schemas.openxmlformats.org/officeDocument/2006/relationships/hyperlink" Target="https://clark.wa.gov/public-health/smoke-wildfires" TargetMode="External"/><Relationship Id="rId5" Type="http://schemas.openxmlformats.org/officeDocument/2006/relationships/hyperlink" Target="https://health.ny.gov/environmental/outdoors/air/smoke_from_fire.htm#:~:text=Fine%20particles%20from%20smoke%20(fine,as%20asthma%20and%20heart%20disease" TargetMode="External"/><Relationship Id="rId4" Type="http://schemas.openxmlformats.org/officeDocument/2006/relationships/hyperlink" Target="https://www.epa.gov/wildfire-smoke-course/which-populations-experience-greater-risks-adverse-health-effects-resultin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dust.swclimatehub.info/1.2"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FA8A259-818F-F533-2445-11A54CBB1352}"/>
              </a:ext>
            </a:extLst>
          </p:cNvPr>
          <p:cNvSpPr>
            <a:spLocks noGrp="1"/>
          </p:cNvSpPr>
          <p:nvPr>
            <p:ph type="subTitle" idx="1"/>
          </p:nvPr>
        </p:nvSpPr>
        <p:spPr/>
        <p:txBody>
          <a:bodyPr/>
          <a:lstStyle/>
          <a:p>
            <a:r>
              <a:rPr lang="en-US" dirty="0"/>
              <a:t>California Area Indian Health Service </a:t>
            </a:r>
          </a:p>
          <a:p>
            <a:endParaRPr lang="en-US" dirty="0"/>
          </a:p>
        </p:txBody>
      </p:sp>
      <p:sp>
        <p:nvSpPr>
          <p:cNvPr id="2" name="Title 1">
            <a:extLst>
              <a:ext uri="{FF2B5EF4-FFF2-40B4-BE49-F238E27FC236}">
                <a16:creationId xmlns:a16="http://schemas.microsoft.com/office/drawing/2014/main" id="{57AB4631-A7D4-891F-7EE4-B8E03A2AACB5}"/>
              </a:ext>
            </a:extLst>
          </p:cNvPr>
          <p:cNvSpPr>
            <a:spLocks noGrp="1"/>
          </p:cNvSpPr>
          <p:nvPr>
            <p:ph type="ctrTitle"/>
          </p:nvPr>
        </p:nvSpPr>
        <p:spPr/>
        <p:txBody>
          <a:bodyPr>
            <a:normAutofit/>
          </a:bodyPr>
          <a:lstStyle/>
          <a:p>
            <a:r>
              <a:rPr lang="en-US" dirty="0"/>
              <a:t>Wildfire Smoke</a:t>
            </a:r>
            <a:endParaRPr lang="en-US" strike="sngStrike" dirty="0"/>
          </a:p>
        </p:txBody>
      </p:sp>
    </p:spTree>
    <p:extLst>
      <p:ext uri="{BB962C8B-B14F-4D97-AF65-F5344CB8AC3E}">
        <p14:creationId xmlns:p14="http://schemas.microsoft.com/office/powerpoint/2010/main" val="27359649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897366" y="1728610"/>
            <a:ext cx="4907268" cy="3936462"/>
          </a:xfrm>
          <a:prstGeom prst="rect">
            <a:avLst/>
          </a:prstGeom>
          <a:noFill/>
        </p:spPr>
        <p:txBody>
          <a:bodyPr wrap="square" rtlCol="0">
            <a:spAutoFit/>
          </a:bodyPr>
          <a:lstStyle/>
          <a:p>
            <a:pPr marL="342900" indent="-342900">
              <a:buFont typeface="Arial" panose="020B0604020202020204" pitchFamily="34" charset="0"/>
              <a:buChar char="•"/>
            </a:pPr>
            <a:r>
              <a:rPr lang="en-US" sz="2600" dirty="0">
                <a:hlinkClick r:id="rId3" action="ppaction://hlinkfile"/>
              </a:rPr>
              <a:t>Novoselov, 2022</a:t>
            </a:r>
            <a:endParaRPr lang="en-US" sz="2600" dirty="0"/>
          </a:p>
          <a:p>
            <a:pPr marL="800100" lvl="1" indent="-342900">
              <a:lnSpc>
                <a:spcPct val="70000"/>
              </a:lnSpc>
              <a:spcBef>
                <a:spcPts val="500"/>
              </a:spcBef>
              <a:buFont typeface="Arial" panose="020B0604020202020204" pitchFamily="34" charset="0"/>
              <a:buChar char="•"/>
            </a:pPr>
            <a:r>
              <a:rPr lang="en-US" sz="2200" dirty="0"/>
              <a:t>42% of Californians were exposed to combo of extreme heat and PM 2.5 in 2020, with rural residents most </a:t>
            </a:r>
            <a:r>
              <a:rPr lang="en-US" sz="2200" dirty="0" smtClean="0"/>
              <a:t>affected.</a:t>
            </a:r>
            <a:endParaRPr lang="en-US" sz="2200" dirty="0"/>
          </a:p>
          <a:p>
            <a:pPr marL="800100" lvl="1" indent="-342900">
              <a:lnSpc>
                <a:spcPct val="70000"/>
              </a:lnSpc>
              <a:spcBef>
                <a:spcPts val="500"/>
              </a:spcBef>
              <a:buFont typeface="Arial" panose="020B0604020202020204" pitchFamily="34" charset="0"/>
              <a:buChar char="•"/>
            </a:pPr>
            <a:endParaRPr lang="en-US" sz="2200" dirty="0"/>
          </a:p>
          <a:p>
            <a:pPr marL="800100" lvl="1" indent="-342900">
              <a:lnSpc>
                <a:spcPct val="70000"/>
              </a:lnSpc>
              <a:spcBef>
                <a:spcPts val="500"/>
              </a:spcBef>
              <a:buFont typeface="Arial" panose="020B0604020202020204" pitchFamily="34" charset="0"/>
              <a:buChar char="•"/>
            </a:pPr>
            <a:r>
              <a:rPr lang="en-US" sz="2200" dirty="0"/>
              <a:t>More research needs to be done to more accurately define </a:t>
            </a:r>
            <a:r>
              <a:rPr lang="en-US" sz="2200" dirty="0" smtClean="0"/>
              <a:t>the risk </a:t>
            </a:r>
            <a:r>
              <a:rPr lang="en-US" sz="2200" dirty="0"/>
              <a:t>and mechanisms involved.</a:t>
            </a:r>
          </a:p>
          <a:p>
            <a:pPr marL="800100" lvl="1" indent="-342900">
              <a:lnSpc>
                <a:spcPct val="70000"/>
              </a:lnSpc>
              <a:spcBef>
                <a:spcPts val="500"/>
              </a:spcBef>
              <a:buFont typeface="Arial" panose="020B0604020202020204" pitchFamily="34" charset="0"/>
              <a:buChar char="•"/>
            </a:pPr>
            <a:endParaRPr lang="en-US" sz="2200" dirty="0"/>
          </a:p>
          <a:p>
            <a:pPr marL="800100" lvl="1" indent="-342900">
              <a:lnSpc>
                <a:spcPct val="70000"/>
              </a:lnSpc>
              <a:spcBef>
                <a:spcPts val="500"/>
              </a:spcBef>
              <a:buFont typeface="Arial" panose="020B0604020202020204" pitchFamily="34" charset="0"/>
              <a:buChar char="•"/>
            </a:pPr>
            <a:r>
              <a:rPr lang="en-US" sz="2200" dirty="0" smtClean="0"/>
              <a:t>Exposures to smoke and excess heat are expected </a:t>
            </a:r>
            <a:r>
              <a:rPr lang="en-US" sz="2200" dirty="0"/>
              <a:t>to only get worse due to climate change. </a:t>
            </a:r>
          </a:p>
          <a:p>
            <a:pPr marL="800100" lvl="1" indent="-342900">
              <a:lnSpc>
                <a:spcPct val="70000"/>
              </a:lnSpc>
              <a:spcBef>
                <a:spcPts val="500"/>
              </a:spcBef>
              <a:buFont typeface="Arial" panose="020B0604020202020204" pitchFamily="34" charset="0"/>
              <a:buChar char="•"/>
            </a:pPr>
            <a:endParaRPr lang="en-US" sz="2000" dirty="0"/>
          </a:p>
        </p:txBody>
      </p:sp>
      <p:sp>
        <p:nvSpPr>
          <p:cNvPr id="3" name="Content Placeholder 2"/>
          <p:cNvSpPr>
            <a:spLocks noGrp="1"/>
          </p:cNvSpPr>
          <p:nvPr>
            <p:ph idx="1"/>
          </p:nvPr>
        </p:nvSpPr>
        <p:spPr>
          <a:xfrm>
            <a:off x="838200" y="1825625"/>
            <a:ext cx="5059166" cy="4351338"/>
          </a:xfrm>
        </p:spPr>
        <p:txBody>
          <a:bodyPr>
            <a:normAutofit fontScale="77500" lnSpcReduction="20000"/>
          </a:bodyPr>
          <a:lstStyle/>
          <a:p>
            <a:r>
              <a:rPr lang="en-US" dirty="0">
                <a:hlinkClick r:id="rId4"/>
              </a:rPr>
              <a:t>Rahman et al. 2022</a:t>
            </a:r>
            <a:endParaRPr lang="en-US" dirty="0"/>
          </a:p>
          <a:p>
            <a:pPr lvl="1"/>
            <a:r>
              <a:rPr lang="en-US" dirty="0"/>
              <a:t>Study from 2014 to 2019, found that excess heat and PM 2.5 exposure had synergistic effect on </a:t>
            </a:r>
            <a:r>
              <a:rPr lang="en-US" dirty="0" smtClean="0"/>
              <a:t>mortality (death) risk. </a:t>
            </a:r>
            <a:endParaRPr lang="en-US" dirty="0"/>
          </a:p>
          <a:p>
            <a:pPr lvl="1"/>
            <a:endParaRPr lang="en-US" dirty="0"/>
          </a:p>
          <a:p>
            <a:pPr lvl="1"/>
            <a:r>
              <a:rPr lang="en-US" dirty="0" smtClean="0"/>
              <a:t>Exposure </a:t>
            </a:r>
            <a:r>
              <a:rPr lang="en-US" dirty="0"/>
              <a:t>to both </a:t>
            </a:r>
            <a:r>
              <a:rPr lang="en-US" dirty="0" smtClean="0"/>
              <a:t>heat and particulate air pollution increased mortality risk by more than the sum of the increased mortality risk associated with each exposure individually (5-6%).    </a:t>
            </a:r>
            <a:endParaRPr lang="en-US" dirty="0"/>
          </a:p>
          <a:p>
            <a:pPr lvl="1"/>
            <a:endParaRPr lang="en-US" dirty="0"/>
          </a:p>
          <a:p>
            <a:pPr lvl="2"/>
            <a:r>
              <a:rPr lang="en-US" dirty="0" smtClean="0"/>
              <a:t>Mortality risk increased by </a:t>
            </a:r>
            <a:r>
              <a:rPr lang="en-US" dirty="0"/>
              <a:t>over 21</a:t>
            </a:r>
            <a:r>
              <a:rPr lang="en-US" dirty="0" smtClean="0"/>
              <a:t>% on days with exposure to both heat and particulate air </a:t>
            </a:r>
            <a:r>
              <a:rPr lang="en-US" dirty="0" smtClean="0"/>
              <a:t>pollution versus 5% increase with heat and 6% increase with particulates.</a:t>
            </a:r>
            <a:endParaRPr lang="en-US" dirty="0"/>
          </a:p>
          <a:p>
            <a:pPr lvl="1"/>
            <a:endParaRPr lang="en-US" dirty="0"/>
          </a:p>
          <a:p>
            <a:pPr lvl="1"/>
            <a:r>
              <a:rPr lang="en-US" dirty="0" smtClean="0"/>
              <a:t>Effect largely </a:t>
            </a:r>
            <a:r>
              <a:rPr lang="en-US" dirty="0"/>
              <a:t>seen in patients over 75 years </a:t>
            </a:r>
            <a:r>
              <a:rPr lang="en-US" dirty="0" smtClean="0"/>
              <a:t>old. </a:t>
            </a:r>
            <a:endParaRPr lang="en-US" dirty="0"/>
          </a:p>
        </p:txBody>
      </p:sp>
      <p:sp>
        <p:nvSpPr>
          <p:cNvPr id="2" name="Title 1"/>
          <p:cNvSpPr>
            <a:spLocks noGrp="1"/>
          </p:cNvSpPr>
          <p:nvPr>
            <p:ph type="title"/>
          </p:nvPr>
        </p:nvSpPr>
        <p:spPr/>
        <p:txBody>
          <a:bodyPr/>
          <a:lstStyle/>
          <a:p>
            <a:r>
              <a:rPr lang="en-US" dirty="0"/>
              <a:t>Wildfire Smoke and Excess Heat</a:t>
            </a:r>
          </a:p>
        </p:txBody>
      </p:sp>
    </p:spTree>
    <p:extLst>
      <p:ext uri="{BB962C8B-B14F-4D97-AF65-F5344CB8AC3E}">
        <p14:creationId xmlns:p14="http://schemas.microsoft.com/office/powerpoint/2010/main" val="16593046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What to do when there is wildfire smoke in your area?</a:t>
            </a:r>
          </a:p>
        </p:txBody>
      </p:sp>
    </p:spTree>
    <p:extLst>
      <p:ext uri="{BB962C8B-B14F-4D97-AF65-F5344CB8AC3E}">
        <p14:creationId xmlns:p14="http://schemas.microsoft.com/office/powerpoint/2010/main" val="35634579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393576" y="6345013"/>
            <a:ext cx="3790525" cy="276999"/>
          </a:xfrm>
          <a:prstGeom prst="rect">
            <a:avLst/>
          </a:prstGeom>
          <a:noFill/>
        </p:spPr>
        <p:txBody>
          <a:bodyPr wrap="none" rtlCol="0">
            <a:spAutoFit/>
          </a:bodyPr>
          <a:lstStyle/>
          <a:p>
            <a:r>
              <a:rPr lang="en-US" sz="1200" dirty="0" smtClean="0"/>
              <a:t>Northern California Air Quality per AirNow.gov 9/11/2020</a:t>
            </a:r>
            <a:endParaRPr lang="en-US" sz="1200" dirty="0"/>
          </a:p>
        </p:txBody>
      </p:sp>
      <p:pic>
        <p:nvPicPr>
          <p:cNvPr id="5" name="Picture 1" descr="image of air quality over California on Sept 11, 2020 show most of northern California with unhealthy to hazardous air quality." title="AirNow Map of Californ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5339" y="1349919"/>
            <a:ext cx="4896281" cy="4970736"/>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838201" y="1825625"/>
            <a:ext cx="3783496" cy="4351338"/>
          </a:xfrm>
        </p:spPr>
        <p:txBody>
          <a:bodyPr>
            <a:normAutofit lnSpcReduction="10000"/>
          </a:bodyPr>
          <a:lstStyle/>
          <a:p>
            <a:r>
              <a:rPr lang="en-US" dirty="0"/>
              <a:t>Monitor Local Air Quality:</a:t>
            </a:r>
          </a:p>
          <a:p>
            <a:pPr lvl="1"/>
            <a:r>
              <a:rPr lang="en-US" b="1" dirty="0"/>
              <a:t>PREFERRED:  Local Air Quality Management </a:t>
            </a:r>
            <a:r>
              <a:rPr lang="en-US" b="1" dirty="0" smtClean="0"/>
              <a:t>District.</a:t>
            </a:r>
            <a:endParaRPr lang="en-US" b="1" dirty="0"/>
          </a:p>
          <a:p>
            <a:pPr lvl="2"/>
            <a:r>
              <a:rPr lang="en-US" b="1" dirty="0" smtClean="0"/>
              <a:t>Will have the most site specific information for your area</a:t>
            </a:r>
          </a:p>
          <a:p>
            <a:pPr lvl="2"/>
            <a:r>
              <a:rPr lang="en-US" b="1" dirty="0" smtClean="0"/>
              <a:t>https</a:t>
            </a:r>
            <a:r>
              <a:rPr lang="en-US" b="1" dirty="0"/>
              <a:t>://ww2.arb.ca.gov/california-air-districts</a:t>
            </a:r>
          </a:p>
          <a:p>
            <a:pPr lvl="1"/>
            <a:r>
              <a:rPr lang="en-US" dirty="0"/>
              <a:t>fire.airnow.gov</a:t>
            </a:r>
          </a:p>
          <a:p>
            <a:pPr lvl="2"/>
            <a:r>
              <a:rPr lang="en-US" dirty="0" smtClean="0"/>
              <a:t>Show most current PM </a:t>
            </a:r>
            <a:r>
              <a:rPr lang="en-US" dirty="0"/>
              <a:t>2.5 AQI </a:t>
            </a:r>
            <a:r>
              <a:rPr lang="en-US" dirty="0" smtClean="0"/>
              <a:t>levels.</a:t>
            </a:r>
            <a:endParaRPr lang="en-US" dirty="0"/>
          </a:p>
        </p:txBody>
      </p:sp>
      <p:sp>
        <p:nvSpPr>
          <p:cNvPr id="2" name="Title 1"/>
          <p:cNvSpPr>
            <a:spLocks noGrp="1"/>
          </p:cNvSpPr>
          <p:nvPr>
            <p:ph type="title"/>
          </p:nvPr>
        </p:nvSpPr>
        <p:spPr/>
        <p:txBody>
          <a:bodyPr/>
          <a:lstStyle/>
          <a:p>
            <a:r>
              <a:rPr lang="en-US" dirty="0"/>
              <a:t>When Smoke is Present</a:t>
            </a:r>
          </a:p>
        </p:txBody>
      </p:sp>
    </p:spTree>
    <p:extLst>
      <p:ext uri="{BB962C8B-B14F-4D97-AF65-F5344CB8AC3E}">
        <p14:creationId xmlns:p14="http://schemas.microsoft.com/office/powerpoint/2010/main" val="31304919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11563" y="6311900"/>
            <a:ext cx="10376345" cy="430887"/>
          </a:xfrm>
          <a:prstGeom prst="rect">
            <a:avLst/>
          </a:prstGeom>
          <a:noFill/>
        </p:spPr>
        <p:txBody>
          <a:bodyPr wrap="square" rtlCol="0">
            <a:spAutoFit/>
          </a:bodyPr>
          <a:lstStyle/>
          <a:p>
            <a:r>
              <a:rPr lang="it-IT" sz="1100" dirty="0" smtClean="0"/>
              <a:t>*Source:  </a:t>
            </a:r>
            <a:r>
              <a:rPr lang="it-IT" sz="1100" dirty="0"/>
              <a:t>Barkjohn, Karoline et. Al. </a:t>
            </a:r>
            <a:r>
              <a:rPr lang="it-IT" sz="1100" i="1" dirty="0" err="1"/>
              <a:t>Correction</a:t>
            </a:r>
            <a:r>
              <a:rPr lang="it-IT" sz="1100" i="1" dirty="0"/>
              <a:t> and </a:t>
            </a:r>
            <a:r>
              <a:rPr lang="it-IT" sz="1100" i="1" dirty="0" err="1"/>
              <a:t>Accuracy</a:t>
            </a:r>
            <a:r>
              <a:rPr lang="it-IT" sz="1100" i="1" dirty="0"/>
              <a:t> of </a:t>
            </a:r>
            <a:r>
              <a:rPr lang="it-IT" sz="1100" i="1" dirty="0" err="1"/>
              <a:t>PurpleAir</a:t>
            </a:r>
            <a:r>
              <a:rPr lang="it-IT" sz="1100" i="1" dirty="0"/>
              <a:t> PM2.5 </a:t>
            </a:r>
            <a:r>
              <a:rPr lang="it-IT" sz="1100" i="1" dirty="0" err="1"/>
              <a:t>Measurements</a:t>
            </a:r>
            <a:r>
              <a:rPr lang="it-IT" sz="1100" i="1" dirty="0"/>
              <a:t> For Extreme </a:t>
            </a:r>
            <a:r>
              <a:rPr lang="it-IT" sz="1100" i="1" dirty="0" err="1"/>
              <a:t>Wildfire</a:t>
            </a:r>
            <a:r>
              <a:rPr lang="it-IT" sz="1100" i="1" dirty="0"/>
              <a:t> </a:t>
            </a:r>
            <a:r>
              <a:rPr lang="it-IT" sz="1100" i="1" dirty="0" err="1"/>
              <a:t>Smoke</a:t>
            </a:r>
            <a:r>
              <a:rPr lang="it-IT" sz="1100" dirty="0"/>
              <a:t>.  </a:t>
            </a:r>
            <a:r>
              <a:rPr lang="it-IT" sz="1100" dirty="0" err="1"/>
              <a:t>Sensors</a:t>
            </a:r>
            <a:r>
              <a:rPr lang="it-IT" sz="1100" dirty="0"/>
              <a:t> </a:t>
            </a:r>
            <a:r>
              <a:rPr lang="it-IT" sz="1100" b="1" dirty="0"/>
              <a:t>2022</a:t>
            </a:r>
            <a:r>
              <a:rPr lang="it-IT" sz="1100" dirty="0"/>
              <a:t>, 22, 9669. https://doi.org/10.3390/s22249669</a:t>
            </a:r>
            <a:endParaRPr lang="en-US" sz="1100" dirty="0"/>
          </a:p>
        </p:txBody>
      </p:sp>
      <p:pic>
        <p:nvPicPr>
          <p:cNvPr id="5" name="Picture 4" descr="Recommend use the PurpleAir Real time data with caution.&#10;PurpleAir sensors correlate well with reference instruments when particulate matter is 200 µg/m3 (which corresponds to an AQI of 100-150/Unhealthy for Sensitive Persons.)  At higher concentrations the PurpleAir readings are often higher than reference instruments and a correction factor is needed.&#10;" title="Image of PurpleAir Map of air quality measurements from sensors In Northern California"/>
          <p:cNvPicPr>
            <a:picLocks noChangeAspect="1"/>
          </p:cNvPicPr>
          <p:nvPr/>
        </p:nvPicPr>
        <p:blipFill>
          <a:blip r:embed="rId3"/>
          <a:stretch>
            <a:fillRect/>
          </a:stretch>
        </p:blipFill>
        <p:spPr>
          <a:xfrm>
            <a:off x="556771" y="1825625"/>
            <a:ext cx="4163599" cy="4111137"/>
          </a:xfrm>
          <a:prstGeom prst="rect">
            <a:avLst/>
          </a:prstGeom>
        </p:spPr>
      </p:pic>
      <p:sp>
        <p:nvSpPr>
          <p:cNvPr id="3" name="Content Placeholder 2"/>
          <p:cNvSpPr>
            <a:spLocks noGrp="1"/>
          </p:cNvSpPr>
          <p:nvPr>
            <p:ph idx="1"/>
          </p:nvPr>
        </p:nvSpPr>
        <p:spPr>
          <a:xfrm>
            <a:off x="5076091" y="1825624"/>
            <a:ext cx="6746631" cy="4210661"/>
          </a:xfrm>
        </p:spPr>
        <p:txBody>
          <a:bodyPr>
            <a:normAutofit/>
          </a:bodyPr>
          <a:lstStyle/>
          <a:p>
            <a:r>
              <a:rPr lang="en-US" dirty="0">
                <a:hlinkClick r:id="rId4"/>
              </a:rPr>
              <a:t>PurpleAir Real-time Air Quality </a:t>
            </a:r>
            <a:r>
              <a:rPr lang="en-US" dirty="0" smtClean="0">
                <a:hlinkClick r:id="rId4"/>
              </a:rPr>
              <a:t>Monitoring</a:t>
            </a:r>
            <a:endParaRPr lang="en-US" dirty="0"/>
          </a:p>
          <a:p>
            <a:r>
              <a:rPr lang="en-US" dirty="0" smtClean="0"/>
              <a:t>Purple Air is not accurate when readings are above 150 AQI.*</a:t>
            </a:r>
          </a:p>
          <a:p>
            <a:r>
              <a:rPr lang="en-US" dirty="0" smtClean="0"/>
              <a:t>Recommend using </a:t>
            </a:r>
            <a:r>
              <a:rPr lang="en-US" dirty="0"/>
              <a:t>f</a:t>
            </a:r>
            <a:r>
              <a:rPr lang="en-US" dirty="0" smtClean="0"/>
              <a:t>ire.airnow.gov as it includes PurpleAir data, but corrected for the associated instrument error.</a:t>
            </a:r>
            <a:endParaRPr lang="en-US" dirty="0"/>
          </a:p>
        </p:txBody>
      </p:sp>
      <p:sp>
        <p:nvSpPr>
          <p:cNvPr id="2" name="Title 1"/>
          <p:cNvSpPr>
            <a:spLocks noGrp="1"/>
          </p:cNvSpPr>
          <p:nvPr>
            <p:ph type="title"/>
          </p:nvPr>
        </p:nvSpPr>
        <p:spPr/>
        <p:txBody>
          <a:bodyPr>
            <a:normAutofit/>
          </a:bodyPr>
          <a:lstStyle/>
          <a:p>
            <a:r>
              <a:rPr lang="en-US" dirty="0"/>
              <a:t>When Smoke is Present</a:t>
            </a:r>
          </a:p>
        </p:txBody>
      </p:sp>
    </p:spTree>
    <p:extLst>
      <p:ext uri="{BB962C8B-B14F-4D97-AF65-F5344CB8AC3E}">
        <p14:creationId xmlns:p14="http://schemas.microsoft.com/office/powerpoint/2010/main" val="13724716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eport shows air quality measurements for the region that generated the report and a description of the air quality and measures to be taken to prevent exposure." title="Image of a Smoke Outlook Report from the Interagency Wildland Fire Air Quality Response Program">
            <a:extLst>
              <a:ext uri="{FF2B5EF4-FFF2-40B4-BE49-F238E27FC236}">
                <a16:creationId xmlns:a16="http://schemas.microsoft.com/office/drawing/2014/main" id="{34E24345-2EE6-7C52-6179-B9E34A56CA64}"/>
              </a:ext>
            </a:extLst>
          </p:cNvPr>
          <p:cNvPicPr>
            <a:picLocks noChangeAspect="1"/>
          </p:cNvPicPr>
          <p:nvPr/>
        </p:nvPicPr>
        <p:blipFill>
          <a:blip r:embed="rId2"/>
          <a:stretch>
            <a:fillRect/>
          </a:stretch>
        </p:blipFill>
        <p:spPr>
          <a:xfrm>
            <a:off x="6096000" y="516835"/>
            <a:ext cx="5189423" cy="5237922"/>
          </a:xfrm>
          <a:prstGeom prst="rect">
            <a:avLst/>
          </a:prstGeom>
        </p:spPr>
      </p:pic>
      <p:sp>
        <p:nvSpPr>
          <p:cNvPr id="3" name="Content Placeholder 2">
            <a:extLst>
              <a:ext uri="{FF2B5EF4-FFF2-40B4-BE49-F238E27FC236}">
                <a16:creationId xmlns:a16="http://schemas.microsoft.com/office/drawing/2014/main" id="{B675D4A3-334B-4B1C-D980-30632AC32197}"/>
              </a:ext>
            </a:extLst>
          </p:cNvPr>
          <p:cNvSpPr>
            <a:spLocks noGrp="1"/>
          </p:cNvSpPr>
          <p:nvPr>
            <p:ph idx="1"/>
          </p:nvPr>
        </p:nvSpPr>
        <p:spPr>
          <a:xfrm>
            <a:off x="838200" y="1825625"/>
            <a:ext cx="4717774" cy="4351338"/>
          </a:xfrm>
        </p:spPr>
        <p:txBody>
          <a:bodyPr/>
          <a:lstStyle/>
          <a:p>
            <a:r>
              <a:rPr lang="en-US" dirty="0"/>
              <a:t>Interagency Wildland Fire Air Quality Response </a:t>
            </a:r>
            <a:r>
              <a:rPr lang="en-US" dirty="0" smtClean="0"/>
              <a:t>Program:</a:t>
            </a:r>
            <a:endParaRPr lang="en-US" dirty="0"/>
          </a:p>
          <a:p>
            <a:pPr lvl="1"/>
            <a:r>
              <a:rPr lang="en-US" dirty="0"/>
              <a:t>Has more specific smoke forecast information.  </a:t>
            </a:r>
          </a:p>
          <a:p>
            <a:pPr lvl="1"/>
            <a:r>
              <a:rPr lang="en-US" dirty="0">
                <a:hlinkClick r:id="rId3"/>
              </a:rPr>
              <a:t>https://outlooks.airfire.org/outlook</a:t>
            </a:r>
            <a:endParaRPr lang="en-US" dirty="0"/>
          </a:p>
        </p:txBody>
      </p:sp>
      <p:sp>
        <p:nvSpPr>
          <p:cNvPr id="2" name="Title 1">
            <a:extLst>
              <a:ext uri="{FF2B5EF4-FFF2-40B4-BE49-F238E27FC236}">
                <a16:creationId xmlns:a16="http://schemas.microsoft.com/office/drawing/2014/main" id="{39BBF6AB-414A-85C5-46BE-A5C9BC2B3214}"/>
              </a:ext>
            </a:extLst>
          </p:cNvPr>
          <p:cNvSpPr>
            <a:spLocks noGrp="1"/>
          </p:cNvSpPr>
          <p:nvPr>
            <p:ph type="title"/>
          </p:nvPr>
        </p:nvSpPr>
        <p:spPr/>
        <p:txBody>
          <a:bodyPr/>
          <a:lstStyle/>
          <a:p>
            <a:r>
              <a:rPr lang="en-US" dirty="0"/>
              <a:t>Smoke Forecasts</a:t>
            </a:r>
          </a:p>
        </p:txBody>
      </p:sp>
    </p:spTree>
    <p:extLst>
      <p:ext uri="{BB962C8B-B14F-4D97-AF65-F5344CB8AC3E}">
        <p14:creationId xmlns:p14="http://schemas.microsoft.com/office/powerpoint/2010/main" val="12468111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lifornia Smoke Spotter App can be downloaded through the Apple App Store and Google Play" title="Image of the screen captures from the app">
            <a:extLst>
              <a:ext uri="{FF2B5EF4-FFF2-40B4-BE49-F238E27FC236}">
                <a16:creationId xmlns:a16="http://schemas.microsoft.com/office/drawing/2014/main" id="{66519B39-8B32-9ABC-15F6-E592B8C15B3B}"/>
              </a:ext>
            </a:extLst>
          </p:cNvPr>
          <p:cNvPicPr>
            <a:picLocks noChangeAspect="1"/>
          </p:cNvPicPr>
          <p:nvPr/>
        </p:nvPicPr>
        <p:blipFill>
          <a:blip r:embed="rId2"/>
          <a:stretch>
            <a:fillRect/>
          </a:stretch>
        </p:blipFill>
        <p:spPr>
          <a:xfrm>
            <a:off x="5203830" y="1485900"/>
            <a:ext cx="6907572" cy="3886200"/>
          </a:xfrm>
          <a:prstGeom prst="rect">
            <a:avLst/>
          </a:prstGeom>
        </p:spPr>
      </p:pic>
      <p:sp>
        <p:nvSpPr>
          <p:cNvPr id="3" name="Content Placeholder 2">
            <a:extLst>
              <a:ext uri="{FF2B5EF4-FFF2-40B4-BE49-F238E27FC236}">
                <a16:creationId xmlns:a16="http://schemas.microsoft.com/office/drawing/2014/main" id="{A408B2E1-CAE9-F389-9975-A7BFD60FFAD3}"/>
              </a:ext>
            </a:extLst>
          </p:cNvPr>
          <p:cNvSpPr>
            <a:spLocks noGrp="1"/>
          </p:cNvSpPr>
          <p:nvPr>
            <p:ph idx="1"/>
          </p:nvPr>
        </p:nvSpPr>
        <p:spPr>
          <a:xfrm>
            <a:off x="386256" y="1690688"/>
            <a:ext cx="4439478" cy="4351338"/>
          </a:xfrm>
        </p:spPr>
        <p:txBody>
          <a:bodyPr/>
          <a:lstStyle/>
          <a:p>
            <a:r>
              <a:rPr lang="en-US" dirty="0" smtClean="0"/>
              <a:t>This App Offers:</a:t>
            </a:r>
          </a:p>
          <a:p>
            <a:pPr lvl="1"/>
            <a:r>
              <a:rPr lang="en-US" dirty="0" smtClean="0"/>
              <a:t>72-hour </a:t>
            </a:r>
            <a:r>
              <a:rPr lang="en-US" dirty="0"/>
              <a:t>smoke </a:t>
            </a:r>
            <a:r>
              <a:rPr lang="en-US" dirty="0" smtClean="0"/>
              <a:t>forecasts. </a:t>
            </a:r>
            <a:endParaRPr lang="en-US" dirty="0"/>
          </a:p>
          <a:p>
            <a:pPr lvl="1"/>
            <a:r>
              <a:rPr lang="en-US" dirty="0" smtClean="0"/>
              <a:t>Map of Fire Locations. </a:t>
            </a:r>
            <a:endParaRPr lang="en-US" dirty="0"/>
          </a:p>
          <a:p>
            <a:pPr lvl="1"/>
            <a:r>
              <a:rPr lang="en-US" dirty="0"/>
              <a:t>Will send you alerts for specific locations that you tag. </a:t>
            </a:r>
          </a:p>
          <a:p>
            <a:pPr lvl="1"/>
            <a:r>
              <a:rPr lang="en-US" dirty="0"/>
              <a:t>Helpful if you have family members in other locations or need to travel somewhere in CA. </a:t>
            </a:r>
          </a:p>
        </p:txBody>
      </p:sp>
      <p:sp>
        <p:nvSpPr>
          <p:cNvPr id="2" name="Title 1">
            <a:extLst>
              <a:ext uri="{FF2B5EF4-FFF2-40B4-BE49-F238E27FC236}">
                <a16:creationId xmlns:a16="http://schemas.microsoft.com/office/drawing/2014/main" id="{6AF7F11A-1787-DE4F-32AF-B154AB20F0DC}"/>
              </a:ext>
            </a:extLst>
          </p:cNvPr>
          <p:cNvSpPr>
            <a:spLocks noGrp="1"/>
          </p:cNvSpPr>
          <p:nvPr>
            <p:ph type="title"/>
          </p:nvPr>
        </p:nvSpPr>
        <p:spPr/>
        <p:txBody>
          <a:bodyPr/>
          <a:lstStyle/>
          <a:p>
            <a:r>
              <a:rPr lang="en-US" dirty="0"/>
              <a:t>Useful App: California Smoke Spotter</a:t>
            </a:r>
          </a:p>
        </p:txBody>
      </p:sp>
    </p:spTree>
    <p:extLst>
      <p:ext uri="{BB962C8B-B14F-4D97-AF65-F5344CB8AC3E}">
        <p14:creationId xmlns:p14="http://schemas.microsoft.com/office/powerpoint/2010/main" val="34637120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e Air Quality Index (AQI) is a tool developed by the U.S. Environmental Protection Agency (EPA) to report air quality information in an easy-to-understand format. The EPA monitors 5 major air pollutants including Ozone, Particle Pollution (PM 2.5 and 10), Carbon Monoxide, Sulfur Dioxide, and Nitrogen Dioxide and each contributes to the AQI. The AQI ranges from 0 to 301+ and is broken down into 6 different categories based on levels of risk for health impacts. Air quality below 100 is generally considered good to acceptable for most people, however above 100, the AQI becomes unsafe for sensitive groups and eventually affects everyone as it increases5. This chart should be referenced when monitoring local air quality information. &#10;" title="Image of the color definitions in the Air Quality Index">
            <a:extLst>
              <a:ext uri="{FF2B5EF4-FFF2-40B4-BE49-F238E27FC236}">
                <a16:creationId xmlns:a16="http://schemas.microsoft.com/office/drawing/2014/main" id="{8BF70C61-2AC4-1DCC-026D-BDA714C0F602}"/>
              </a:ext>
            </a:extLst>
          </p:cNvPr>
          <p:cNvPicPr>
            <a:picLocks noChangeAspect="1"/>
          </p:cNvPicPr>
          <p:nvPr/>
        </p:nvPicPr>
        <p:blipFill>
          <a:blip r:embed="rId3"/>
          <a:stretch>
            <a:fillRect/>
          </a:stretch>
        </p:blipFill>
        <p:spPr>
          <a:xfrm>
            <a:off x="5916000" y="505928"/>
            <a:ext cx="5901769" cy="5846144"/>
          </a:xfrm>
          <a:prstGeom prst="rect">
            <a:avLst/>
          </a:prstGeom>
        </p:spPr>
      </p:pic>
      <p:sp>
        <p:nvSpPr>
          <p:cNvPr id="3" name="Content Placeholder 2">
            <a:extLst>
              <a:ext uri="{FF2B5EF4-FFF2-40B4-BE49-F238E27FC236}">
                <a16:creationId xmlns:a16="http://schemas.microsoft.com/office/drawing/2014/main" id="{CF1EDDB4-6F8B-0434-4FF3-A4FAC3331A9F}"/>
              </a:ext>
            </a:extLst>
          </p:cNvPr>
          <p:cNvSpPr>
            <a:spLocks noGrp="1"/>
          </p:cNvSpPr>
          <p:nvPr>
            <p:ph idx="1"/>
          </p:nvPr>
        </p:nvSpPr>
        <p:spPr>
          <a:xfrm>
            <a:off x="838201" y="1855122"/>
            <a:ext cx="4962832" cy="4351338"/>
          </a:xfrm>
        </p:spPr>
        <p:txBody>
          <a:bodyPr/>
          <a:lstStyle/>
          <a:p>
            <a:pPr lvl="0"/>
            <a:r>
              <a:rPr lang="en-US" sz="2600" dirty="0">
                <a:solidFill>
                  <a:prstClr val="black"/>
                </a:solidFill>
              </a:rPr>
              <a:t>AQI is a reporting tool developed by the EPA to communicate the levels of contaminates in the air. </a:t>
            </a:r>
            <a:endParaRPr lang="en-US" dirty="0" smtClean="0"/>
          </a:p>
          <a:p>
            <a:r>
              <a:rPr lang="en-US" dirty="0" smtClean="0"/>
              <a:t>EPA </a:t>
            </a:r>
            <a:r>
              <a:rPr lang="en-US" dirty="0"/>
              <a:t>reports AQI based on 5 major air </a:t>
            </a:r>
            <a:r>
              <a:rPr lang="en-US" dirty="0" smtClean="0"/>
              <a:t>pollutants. </a:t>
            </a:r>
          </a:p>
          <a:p>
            <a:pPr lvl="1"/>
            <a:r>
              <a:rPr lang="en-US" dirty="0" smtClean="0"/>
              <a:t>The pollutant with the highest AQI is the one </a:t>
            </a:r>
            <a:r>
              <a:rPr lang="en-US" dirty="0" smtClean="0"/>
              <a:t>reported on the website. </a:t>
            </a:r>
            <a:endParaRPr lang="en-US" dirty="0"/>
          </a:p>
          <a:p>
            <a:pPr lvl="1"/>
            <a:r>
              <a:rPr lang="en-US" dirty="0"/>
              <a:t>For wildfire smoke we are concerned with PM 2.5. </a:t>
            </a:r>
          </a:p>
          <a:p>
            <a:endParaRPr lang="en-US" dirty="0"/>
          </a:p>
          <a:p>
            <a:pPr lvl="1"/>
            <a:endParaRPr lang="en-US" dirty="0"/>
          </a:p>
        </p:txBody>
      </p:sp>
      <p:sp>
        <p:nvSpPr>
          <p:cNvPr id="2" name="Title 1">
            <a:extLst>
              <a:ext uri="{FF2B5EF4-FFF2-40B4-BE49-F238E27FC236}">
                <a16:creationId xmlns:a16="http://schemas.microsoft.com/office/drawing/2014/main" id="{89598C66-232C-F506-3140-B0DE74D4561A}"/>
              </a:ext>
            </a:extLst>
          </p:cNvPr>
          <p:cNvSpPr>
            <a:spLocks noGrp="1"/>
          </p:cNvSpPr>
          <p:nvPr>
            <p:ph type="title"/>
          </p:nvPr>
        </p:nvSpPr>
        <p:spPr/>
        <p:txBody>
          <a:bodyPr/>
          <a:lstStyle/>
          <a:p>
            <a:r>
              <a:rPr lang="en-US" dirty="0"/>
              <a:t>Air Quality Index</a:t>
            </a:r>
          </a:p>
        </p:txBody>
      </p:sp>
    </p:spTree>
    <p:extLst>
      <p:ext uri="{BB962C8B-B14F-4D97-AF65-F5344CB8AC3E}">
        <p14:creationId xmlns:p14="http://schemas.microsoft.com/office/powerpoint/2010/main" val="16507930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17156" y="6176963"/>
            <a:ext cx="7495822" cy="523220"/>
          </a:xfrm>
          <a:prstGeom prst="rect">
            <a:avLst/>
          </a:prstGeom>
          <a:noFill/>
        </p:spPr>
        <p:txBody>
          <a:bodyPr wrap="square" rtlCol="0">
            <a:spAutoFit/>
          </a:bodyPr>
          <a:lstStyle/>
          <a:p>
            <a:r>
              <a:rPr lang="en-US" sz="1400" dirty="0" smtClean="0"/>
              <a:t>Source:  </a:t>
            </a:r>
            <a:r>
              <a:rPr lang="en-US" sz="1400" dirty="0" smtClean="0">
                <a:hlinkClick r:id="rId3"/>
              </a:rPr>
              <a:t>Air </a:t>
            </a:r>
            <a:r>
              <a:rPr lang="en-US" sz="1400" dirty="0">
                <a:hlinkClick r:id="rId3"/>
              </a:rPr>
              <a:t>quality Guide for Particle Pollution, August 2015, EPA-456/F-15-005 (airnow.gov)</a:t>
            </a:r>
            <a:endParaRPr lang="en-US" sz="1400" dirty="0"/>
          </a:p>
          <a:p>
            <a:endParaRPr lang="en-US" sz="1400" dirty="0"/>
          </a:p>
        </p:txBody>
      </p:sp>
      <p:sp>
        <p:nvSpPr>
          <p:cNvPr id="3" name="Content Placeholder 2"/>
          <p:cNvSpPr>
            <a:spLocks noGrp="1"/>
          </p:cNvSpPr>
          <p:nvPr>
            <p:ph idx="1"/>
          </p:nvPr>
        </p:nvSpPr>
        <p:spPr>
          <a:xfrm>
            <a:off x="838199" y="1825625"/>
            <a:ext cx="9384587" cy="4351338"/>
          </a:xfrm>
        </p:spPr>
        <p:txBody>
          <a:bodyPr>
            <a:normAutofit/>
          </a:bodyPr>
          <a:lstStyle/>
          <a:p>
            <a:r>
              <a:rPr lang="en-US" dirty="0"/>
              <a:t>Moderate AQI (51-100</a:t>
            </a:r>
            <a:r>
              <a:rPr lang="en-US" dirty="0" smtClean="0"/>
              <a:t>) (YELLOW):</a:t>
            </a:r>
            <a:endParaRPr lang="en-US" dirty="0"/>
          </a:p>
          <a:p>
            <a:pPr lvl="1"/>
            <a:r>
              <a:rPr lang="en-US" dirty="0"/>
              <a:t>Okay for healthy </a:t>
            </a:r>
            <a:r>
              <a:rPr lang="en-US" dirty="0" smtClean="0"/>
              <a:t>people. </a:t>
            </a:r>
            <a:endParaRPr lang="en-US" dirty="0"/>
          </a:p>
          <a:p>
            <a:pPr lvl="1"/>
            <a:r>
              <a:rPr lang="en-US" dirty="0"/>
              <a:t>Unusually Sensitive People: Monitor symptoms, Consider taking it </a:t>
            </a:r>
            <a:r>
              <a:rPr lang="en-US" dirty="0" smtClean="0"/>
              <a:t>easy. </a:t>
            </a:r>
            <a:endParaRPr lang="en-US" dirty="0"/>
          </a:p>
          <a:p>
            <a:r>
              <a:rPr lang="en-US" dirty="0"/>
              <a:t>Unhealthy For Sensitive Groups AQI (101-150</a:t>
            </a:r>
            <a:r>
              <a:rPr lang="en-US" dirty="0" smtClean="0"/>
              <a:t>) (ORANGE):</a:t>
            </a:r>
            <a:endParaRPr lang="en-US" dirty="0"/>
          </a:p>
          <a:p>
            <a:pPr lvl="1"/>
            <a:r>
              <a:rPr lang="en-US" dirty="0"/>
              <a:t>Sensitive Groups should </a:t>
            </a:r>
            <a:r>
              <a:rPr lang="en-US" u="sng" dirty="0"/>
              <a:t>reduce</a:t>
            </a:r>
            <a:r>
              <a:rPr lang="en-US" dirty="0"/>
              <a:t> outdoor activity and monitor symptoms such as coughing or shortness of breath.</a:t>
            </a:r>
          </a:p>
          <a:p>
            <a:pPr lvl="1"/>
            <a:r>
              <a:rPr lang="en-US" dirty="0"/>
              <a:t>People with asthma should follow action plan.</a:t>
            </a:r>
          </a:p>
          <a:p>
            <a:pPr lvl="1"/>
            <a:r>
              <a:rPr lang="en-US" dirty="0" smtClean="0"/>
              <a:t>People with Heart </a:t>
            </a:r>
            <a:r>
              <a:rPr lang="en-US" dirty="0"/>
              <a:t>Disease: Watch for fatigue, palpitations, or shortness of breath. If present call healthcare </a:t>
            </a:r>
            <a:r>
              <a:rPr lang="en-US" dirty="0" smtClean="0"/>
              <a:t>provider.  </a:t>
            </a:r>
            <a:endParaRPr lang="en-US" dirty="0"/>
          </a:p>
          <a:p>
            <a:pPr lvl="1"/>
            <a:endParaRPr lang="en-US" dirty="0"/>
          </a:p>
          <a:p>
            <a:pPr lvl="1"/>
            <a:endParaRPr lang="en-US" dirty="0"/>
          </a:p>
        </p:txBody>
      </p:sp>
      <p:sp>
        <p:nvSpPr>
          <p:cNvPr id="2" name="Title 1"/>
          <p:cNvSpPr>
            <a:spLocks noGrp="1"/>
          </p:cNvSpPr>
          <p:nvPr>
            <p:ph type="title"/>
          </p:nvPr>
        </p:nvSpPr>
        <p:spPr/>
        <p:txBody>
          <a:bodyPr/>
          <a:lstStyle/>
          <a:p>
            <a:r>
              <a:rPr lang="en-US" dirty="0"/>
              <a:t>When Smoke is Present</a:t>
            </a:r>
          </a:p>
        </p:txBody>
      </p:sp>
    </p:spTree>
    <p:extLst>
      <p:ext uri="{BB962C8B-B14F-4D97-AF65-F5344CB8AC3E}">
        <p14:creationId xmlns:p14="http://schemas.microsoft.com/office/powerpoint/2010/main" val="10395341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B21E92-2675-1831-E8E4-CD96B01254D2}"/>
              </a:ext>
            </a:extLst>
          </p:cNvPr>
          <p:cNvSpPr>
            <a:spLocks noGrp="1"/>
          </p:cNvSpPr>
          <p:nvPr>
            <p:ph idx="1"/>
          </p:nvPr>
        </p:nvSpPr>
        <p:spPr/>
        <p:txBody>
          <a:bodyPr/>
          <a:lstStyle/>
          <a:p>
            <a:pPr marL="228600" marR="0" lvl="0" indent="-228600" algn="l" defTabSz="914400" rtl="0" eaLnBrk="1" fontAlgn="auto" latinLnBrk="0" hangingPunct="1">
              <a:lnSpc>
                <a:spcPct val="90000"/>
              </a:lnSpc>
              <a:spcBef>
                <a:spcPts val="1000"/>
              </a:spcBef>
              <a:spcAft>
                <a:spcPts val="0"/>
              </a:spcAft>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Unhealthy AQI (151-200</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(RED):</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Sensitive Groups should </a:t>
            </a:r>
            <a:r>
              <a:rPr kumimoji="0" lang="en-US" sz="2400" b="0" i="0" u="sng" strike="noStrike" kern="1200" cap="none" spc="0" normalizeH="0" baseline="0" noProof="0" dirty="0">
                <a:ln>
                  <a:noFill/>
                </a:ln>
                <a:solidFill>
                  <a:prstClr val="black"/>
                </a:solidFill>
                <a:effectLst/>
                <a:uLnTx/>
                <a:uFillTx/>
                <a:latin typeface="Calibri" panose="020F0502020204030204"/>
                <a:ea typeface="+mn-ea"/>
                <a:cs typeface="+mn-cs"/>
              </a:rPr>
              <a:t>avoid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heavy exertion and should spend more time </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indoors.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Healthy people should </a:t>
            </a:r>
            <a:r>
              <a:rPr kumimoji="0" lang="en-US" sz="2400" b="0" i="0" u="sng" strike="noStrike" kern="1200" cap="none" spc="0" normalizeH="0" baseline="0" noProof="0" dirty="0">
                <a:ln>
                  <a:noFill/>
                </a:ln>
                <a:solidFill>
                  <a:prstClr val="black"/>
                </a:solidFill>
                <a:effectLst/>
                <a:uLnTx/>
                <a:uFillTx/>
                <a:latin typeface="Calibri" panose="020F0502020204030204"/>
                <a:ea typeface="+mn-ea"/>
                <a:cs typeface="+mn-cs"/>
              </a:rPr>
              <a:t>reduce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exertion and take more breaks when outdoors. </a:t>
            </a:r>
          </a:p>
          <a:p>
            <a:pPr marL="685800" marR="0" lvl="1" indent="-228600" algn="l" defTabSz="914400" rtl="0" eaLnBrk="1" fontAlgn="auto" latinLnBrk="0" hangingPunct="1">
              <a:lnSpc>
                <a:spcPct val="90000"/>
              </a:lnSpc>
              <a:spcBef>
                <a:spcPts val="500"/>
              </a:spcBef>
              <a:spcAft>
                <a:spcPts val="0"/>
              </a:spcAft>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Keep windows and doors closed at home.</a:t>
            </a:r>
          </a:p>
          <a:p>
            <a:pPr marL="685800" marR="0" lvl="1" indent="-228600" algn="l" defTabSz="914400" rtl="0" eaLnBrk="1" fontAlgn="auto" latinLnBrk="0" hangingPunct="1">
              <a:lnSpc>
                <a:spcPct val="90000"/>
              </a:lnSpc>
              <a:spcBef>
                <a:spcPts val="500"/>
              </a:spcBef>
              <a:spcAft>
                <a:spcPts val="0"/>
              </a:spcAft>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Use AC in recirculate mode (car and home</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Avoid operating window fans.</a:t>
            </a:r>
          </a:p>
          <a:p>
            <a:pPr marL="685800" marR="0" lvl="1" indent="-228600" algn="l" defTabSz="914400" rtl="0" eaLnBrk="1" fontAlgn="auto" latinLnBrk="0" hangingPunct="1">
              <a:lnSpc>
                <a:spcPct val="90000"/>
              </a:lnSpc>
              <a:spcBef>
                <a:spcPts val="500"/>
              </a:spcBef>
              <a:spcAft>
                <a:spcPts val="0"/>
              </a:spcAft>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Avoid generating indoor </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pollutants (vacuuming, frying/broiling food indoors, spraying aerosol products, burning candles).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
                <a:srgbClr val="FF0000"/>
              </a:buClr>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2" name="Title 1">
            <a:extLst>
              <a:ext uri="{FF2B5EF4-FFF2-40B4-BE49-F238E27FC236}">
                <a16:creationId xmlns:a16="http://schemas.microsoft.com/office/drawing/2014/main" id="{09BFF12D-F76A-AB61-4322-3C58466C4D00}"/>
              </a:ext>
            </a:extLst>
          </p:cNvPr>
          <p:cNvSpPr>
            <a:spLocks noGrp="1"/>
          </p:cNvSpPr>
          <p:nvPr>
            <p:ph type="title"/>
          </p:nvPr>
        </p:nvSpPr>
        <p:spPr/>
        <p:txBody>
          <a:bodyPr/>
          <a:lstStyle/>
          <a:p>
            <a:r>
              <a:rPr lang="en-US" dirty="0"/>
              <a:t>When Smoke is Present</a:t>
            </a:r>
          </a:p>
        </p:txBody>
      </p:sp>
    </p:spTree>
    <p:extLst>
      <p:ext uri="{BB962C8B-B14F-4D97-AF65-F5344CB8AC3E}">
        <p14:creationId xmlns:p14="http://schemas.microsoft.com/office/powerpoint/2010/main" val="700348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pPr>
              <a:buClr>
                <a:srgbClr val="7030A0"/>
              </a:buClr>
            </a:pPr>
            <a:r>
              <a:rPr lang="en-US" dirty="0"/>
              <a:t>Very Unhealthy AQI (201-300</a:t>
            </a:r>
            <a:r>
              <a:rPr lang="en-US" dirty="0" smtClean="0"/>
              <a:t>) (PURPLE): </a:t>
            </a:r>
            <a:endParaRPr lang="en-US" dirty="0"/>
          </a:p>
          <a:p>
            <a:pPr lvl="1">
              <a:buClr>
                <a:srgbClr val="7030A0"/>
              </a:buClr>
            </a:pPr>
            <a:r>
              <a:rPr lang="en-US" dirty="0"/>
              <a:t>Sensitive Groups should </a:t>
            </a:r>
            <a:r>
              <a:rPr lang="en-US" u="sng" dirty="0"/>
              <a:t>avoid</a:t>
            </a:r>
            <a:r>
              <a:rPr lang="en-US" dirty="0"/>
              <a:t> all physical outdoor </a:t>
            </a:r>
            <a:r>
              <a:rPr lang="en-US" dirty="0" smtClean="0"/>
              <a:t>activity.</a:t>
            </a:r>
            <a:endParaRPr lang="en-US" dirty="0"/>
          </a:p>
          <a:p>
            <a:pPr lvl="1">
              <a:buClr>
                <a:srgbClr val="7030A0"/>
              </a:buClr>
            </a:pPr>
            <a:r>
              <a:rPr lang="en-US" dirty="0"/>
              <a:t>Healthy People should </a:t>
            </a:r>
            <a:r>
              <a:rPr lang="en-US" u="sng" dirty="0"/>
              <a:t>avoid</a:t>
            </a:r>
            <a:r>
              <a:rPr lang="en-US" dirty="0"/>
              <a:t> heavy exertion and should spend more time </a:t>
            </a:r>
            <a:r>
              <a:rPr lang="en-US" dirty="0" smtClean="0"/>
              <a:t>indoors.</a:t>
            </a:r>
          </a:p>
          <a:p>
            <a:pPr lvl="1">
              <a:buClr>
                <a:srgbClr val="7030A0"/>
              </a:buClr>
            </a:pPr>
            <a:r>
              <a:rPr lang="en-US" dirty="0">
                <a:solidFill>
                  <a:prstClr val="black"/>
                </a:solidFill>
              </a:rPr>
              <a:t>Use a portable air cleaner (HEPA air purifier) at home</a:t>
            </a:r>
            <a:r>
              <a:rPr lang="en-US" dirty="0" smtClean="0">
                <a:solidFill>
                  <a:prstClr val="black"/>
                </a:solidFill>
              </a:rPr>
              <a:t>.</a:t>
            </a:r>
            <a:endParaRPr lang="en-US" dirty="0"/>
          </a:p>
          <a:p>
            <a:pPr marL="228600" marR="0" lvl="0" indent="-228600" algn="l" defTabSz="914400" rtl="0" eaLnBrk="1" fontAlgn="auto" latinLnBrk="0" hangingPunct="1">
              <a:lnSpc>
                <a:spcPct val="90000"/>
              </a:lnSpc>
              <a:spcBef>
                <a:spcPts val="1000"/>
              </a:spcBef>
              <a:spcAft>
                <a:spcPts val="0"/>
              </a:spcAft>
              <a:buClr>
                <a:srgbClr val="933D56"/>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Hazardous AQI (301-500</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(MAROON):</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
                <a:srgbClr val="933D56"/>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Everyone should </a:t>
            </a:r>
            <a:r>
              <a:rPr kumimoji="0" lang="en-US" sz="2400" b="0" i="0" u="sng" strike="noStrike" kern="1200" cap="none" spc="0" normalizeH="0" baseline="0" noProof="0" dirty="0">
                <a:ln>
                  <a:noFill/>
                </a:ln>
                <a:solidFill>
                  <a:prstClr val="black"/>
                </a:solidFill>
                <a:effectLst/>
                <a:uLnTx/>
                <a:uFillTx/>
                <a:latin typeface="Calibri" panose="020F0502020204030204"/>
                <a:ea typeface="+mn-ea"/>
                <a:cs typeface="+mn-cs"/>
              </a:rPr>
              <a:t>avoid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outdoor physical </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activity.</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lvl="2">
              <a:buClr>
                <a:srgbClr val="933D56"/>
              </a:buClr>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Stay indoors; only go outside for essential activities and wear an </a:t>
            </a:r>
            <a:r>
              <a:rPr kumimoji="0" lang="en-US" b="0" i="0" u="none" strike="noStrike" kern="1200" cap="none" spc="0" normalizeH="0" baseline="0" noProof="0" dirty="0" smtClean="0">
                <a:ln>
                  <a:noFill/>
                </a:ln>
                <a:solidFill>
                  <a:prstClr val="black"/>
                </a:solidFill>
                <a:effectLst/>
                <a:uLnTx/>
                <a:uFillTx/>
                <a:latin typeface="Calibri" panose="020F0502020204030204"/>
                <a:ea typeface="+mn-ea"/>
                <a:cs typeface="+mn-cs"/>
              </a:rPr>
              <a:t>N95 </a:t>
            </a: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respirator.</a:t>
            </a:r>
          </a:p>
          <a:p>
            <a:pPr marL="685800" marR="0" lvl="1" indent="-228600" algn="l" defTabSz="914400" rtl="0" eaLnBrk="1" fontAlgn="auto" latinLnBrk="0" hangingPunct="1">
              <a:lnSpc>
                <a:spcPct val="90000"/>
              </a:lnSpc>
              <a:spcBef>
                <a:spcPts val="500"/>
              </a:spcBef>
              <a:spcAft>
                <a:spcPts val="0"/>
              </a:spcAft>
              <a:buClr>
                <a:srgbClr val="933D56"/>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Sensitive Groups should remain indoors and maintain low activity </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levels.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lvl="2">
              <a:buClr>
                <a:srgbClr val="933D56"/>
              </a:buClr>
              <a:defRPr/>
            </a:pPr>
            <a:r>
              <a:rPr kumimoji="0" lang="en-US" b="0" i="0" u="none" strike="noStrike" kern="1200" cap="none" spc="0" normalizeH="0" baseline="0" noProof="0" dirty="0" smtClean="0">
                <a:ln>
                  <a:noFill/>
                </a:ln>
                <a:solidFill>
                  <a:prstClr val="black"/>
                </a:solidFill>
                <a:effectLst/>
                <a:uLnTx/>
                <a:uFillTx/>
                <a:latin typeface="Calibri" panose="020F0502020204030204"/>
                <a:ea typeface="+mn-ea"/>
                <a:cs typeface="+mn-cs"/>
              </a:rPr>
              <a:t>Have </a:t>
            </a: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someone check on you or assist with essential outdoor activities.</a:t>
            </a:r>
          </a:p>
          <a:p>
            <a:pPr lvl="2">
              <a:buClr>
                <a:srgbClr val="933D56"/>
              </a:buClr>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If you must go outside wear an </a:t>
            </a:r>
            <a:r>
              <a:rPr kumimoji="0" lang="en-US" b="0" i="0" u="none" strike="noStrike" kern="1200" cap="none" spc="0" normalizeH="0" baseline="0" noProof="0" dirty="0" smtClean="0">
                <a:ln>
                  <a:noFill/>
                </a:ln>
                <a:solidFill>
                  <a:prstClr val="black"/>
                </a:solidFill>
                <a:effectLst/>
                <a:uLnTx/>
                <a:uFillTx/>
                <a:latin typeface="Calibri" panose="020F0502020204030204"/>
                <a:ea typeface="+mn-ea"/>
                <a:cs typeface="+mn-cs"/>
              </a:rPr>
              <a:t>N95 </a:t>
            </a: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respirator if your doctor says it is okay for you to do so.</a:t>
            </a:r>
          </a:p>
          <a:p>
            <a:pPr>
              <a:buClr>
                <a:srgbClr val="7030A0"/>
              </a:buClr>
            </a:pPr>
            <a:endParaRPr lang="en-US" dirty="0"/>
          </a:p>
          <a:p>
            <a:pPr lvl="1">
              <a:buClr>
                <a:srgbClr val="7030A0"/>
              </a:buClr>
            </a:pPr>
            <a:endParaRPr lang="en-US" dirty="0"/>
          </a:p>
        </p:txBody>
      </p:sp>
      <p:sp>
        <p:nvSpPr>
          <p:cNvPr id="4" name="Title 3"/>
          <p:cNvSpPr>
            <a:spLocks noGrp="1"/>
          </p:cNvSpPr>
          <p:nvPr>
            <p:ph type="title"/>
          </p:nvPr>
        </p:nvSpPr>
        <p:spPr/>
        <p:txBody>
          <a:bodyPr/>
          <a:lstStyle/>
          <a:p>
            <a:r>
              <a:rPr lang="en-US" dirty="0" smtClean="0"/>
              <a:t>When Smoke is Present</a:t>
            </a:r>
            <a:endParaRPr lang="en-US" dirty="0"/>
          </a:p>
        </p:txBody>
      </p:sp>
    </p:spTree>
    <p:extLst>
      <p:ext uri="{BB962C8B-B14F-4D97-AF65-F5344CB8AC3E}">
        <p14:creationId xmlns:p14="http://schemas.microsoft.com/office/powerpoint/2010/main" val="22627650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title="Image of wildfire in Cascade Mountains"/>
          <p:cNvPicPr>
            <a:picLocks noChangeAspect="1"/>
          </p:cNvPicPr>
          <p:nvPr/>
        </p:nvPicPr>
        <p:blipFill>
          <a:blip r:embed="rId3"/>
          <a:stretch>
            <a:fillRect/>
          </a:stretch>
        </p:blipFill>
        <p:spPr>
          <a:xfrm>
            <a:off x="5913739" y="196798"/>
            <a:ext cx="6140975" cy="3454298"/>
          </a:xfrm>
          <a:prstGeom prst="rect">
            <a:avLst/>
          </a:prstGeom>
          <a:effectLst>
            <a:softEdge rad="139700"/>
          </a:effectLst>
        </p:spPr>
      </p:pic>
      <p:sp>
        <p:nvSpPr>
          <p:cNvPr id="3" name="Content Placeholder 2">
            <a:extLst>
              <a:ext uri="{FF2B5EF4-FFF2-40B4-BE49-F238E27FC236}">
                <a16:creationId xmlns:a16="http://schemas.microsoft.com/office/drawing/2014/main" id="{92FDA2F6-65B8-BCE2-5282-14F1C3940AB3}"/>
              </a:ext>
            </a:extLst>
          </p:cNvPr>
          <p:cNvSpPr>
            <a:spLocks noGrp="1"/>
          </p:cNvSpPr>
          <p:nvPr>
            <p:ph idx="1"/>
          </p:nvPr>
        </p:nvSpPr>
        <p:spPr>
          <a:xfrm>
            <a:off x="1005349" y="1592826"/>
            <a:ext cx="4908390" cy="4807974"/>
          </a:xfrm>
        </p:spPr>
        <p:txBody>
          <a:bodyPr>
            <a:normAutofit fontScale="70000" lnSpcReduction="20000"/>
          </a:bodyPr>
          <a:lstStyle/>
          <a:p>
            <a:r>
              <a:rPr lang="en-US" b="1" dirty="0"/>
              <a:t>What is wildfire smoke?</a:t>
            </a:r>
          </a:p>
          <a:p>
            <a:endParaRPr lang="en-US" b="1"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900" b="1" i="0" u="none" strike="noStrike" kern="1200" cap="none" spc="0" normalizeH="0" baseline="0" noProof="0" dirty="0">
                <a:ln>
                  <a:noFill/>
                </a:ln>
                <a:solidFill>
                  <a:prstClr val="black"/>
                </a:solidFill>
                <a:effectLst/>
                <a:uLnTx/>
                <a:uFillTx/>
                <a:latin typeface="Calibri" panose="020F0502020204030204"/>
                <a:ea typeface="+mn-ea"/>
                <a:cs typeface="+mn-cs"/>
              </a:rPr>
              <a:t>Who is most at risk for negative health effects?</a:t>
            </a:r>
          </a:p>
          <a:p>
            <a:pPr marL="0" indent="0">
              <a:buNone/>
            </a:pPr>
            <a:endParaRPr lang="en-US" b="1" dirty="0"/>
          </a:p>
          <a:p>
            <a:r>
              <a:rPr lang="en-US" b="1" dirty="0"/>
              <a:t>What are the health effects of wildfire smoke?</a:t>
            </a:r>
          </a:p>
          <a:p>
            <a:pPr marL="0" indent="0">
              <a:buNone/>
            </a:pPr>
            <a:endParaRPr lang="en-US" b="1" dirty="0"/>
          </a:p>
          <a:p>
            <a:r>
              <a:rPr lang="en-US" b="1" dirty="0"/>
              <a:t>How does heat make the health effects worse</a:t>
            </a:r>
            <a:r>
              <a:rPr lang="en-US" b="1" dirty="0" smtClean="0"/>
              <a:t>?</a:t>
            </a:r>
          </a:p>
          <a:p>
            <a:pPr marL="0" indent="0">
              <a:buNone/>
            </a:pPr>
            <a:endParaRPr lang="en-US" b="1" dirty="0"/>
          </a:p>
          <a:p>
            <a:r>
              <a:rPr lang="en-US" b="1" dirty="0" smtClean="0"/>
              <a:t>What </a:t>
            </a:r>
            <a:r>
              <a:rPr lang="en-US" b="1" dirty="0"/>
              <a:t>to do when wildfire smoke is in your community</a:t>
            </a:r>
            <a:r>
              <a:rPr lang="en-US" b="1" dirty="0" smtClean="0"/>
              <a:t>?</a:t>
            </a:r>
            <a:endParaRPr lang="en-US" b="1" dirty="0"/>
          </a:p>
          <a:p>
            <a:pPr marL="0" indent="0">
              <a:buNone/>
            </a:pPr>
            <a:endParaRPr lang="en-US" b="1" dirty="0"/>
          </a:p>
          <a:p>
            <a:r>
              <a:rPr lang="en-US" b="1" dirty="0" smtClean="0"/>
              <a:t>How to preparing </a:t>
            </a:r>
            <a:r>
              <a:rPr lang="en-US" b="1" dirty="0"/>
              <a:t>for wildfire </a:t>
            </a:r>
            <a:r>
              <a:rPr lang="en-US" b="1" dirty="0" smtClean="0"/>
              <a:t>season.</a:t>
            </a:r>
            <a:endParaRPr lang="en-US" b="1" dirty="0"/>
          </a:p>
          <a:p>
            <a:pPr marL="0" indent="0">
              <a:buNone/>
            </a:pPr>
            <a:endParaRPr lang="en-US" b="1" dirty="0"/>
          </a:p>
          <a:p>
            <a:endParaRPr lang="en-US" b="1" dirty="0"/>
          </a:p>
          <a:p>
            <a:endParaRPr lang="en-US" b="1" dirty="0"/>
          </a:p>
          <a:p>
            <a:endParaRPr lang="en-US" dirty="0"/>
          </a:p>
        </p:txBody>
      </p:sp>
      <p:sp>
        <p:nvSpPr>
          <p:cNvPr id="2" name="Title 1">
            <a:extLst>
              <a:ext uri="{FF2B5EF4-FFF2-40B4-BE49-F238E27FC236}">
                <a16:creationId xmlns:a16="http://schemas.microsoft.com/office/drawing/2014/main" id="{CE431F30-DCC5-4068-920E-5ADB60ADDAE3}"/>
              </a:ext>
            </a:extLst>
          </p:cNvPr>
          <p:cNvSpPr>
            <a:spLocks noGrp="1"/>
          </p:cNvSpPr>
          <p:nvPr>
            <p:ph type="title"/>
          </p:nvPr>
        </p:nvSpPr>
        <p:spPr/>
        <p:txBody>
          <a:bodyPr/>
          <a:lstStyle/>
          <a:p>
            <a:r>
              <a:rPr lang="en-US" b="1" dirty="0"/>
              <a:t>Overview</a:t>
            </a:r>
          </a:p>
        </p:txBody>
      </p:sp>
    </p:spTree>
    <p:extLst>
      <p:ext uri="{BB962C8B-B14F-4D97-AF65-F5344CB8AC3E}">
        <p14:creationId xmlns:p14="http://schemas.microsoft.com/office/powerpoint/2010/main" val="20439430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136446" y="6268685"/>
            <a:ext cx="6635727" cy="523220"/>
          </a:xfrm>
          <a:prstGeom prst="rect">
            <a:avLst/>
          </a:prstGeom>
          <a:noFill/>
        </p:spPr>
        <p:txBody>
          <a:bodyPr wrap="none" rtlCol="0">
            <a:spAutoFit/>
          </a:bodyPr>
          <a:lstStyle/>
          <a:p>
            <a:r>
              <a:rPr lang="en-US" sz="1400" dirty="0" smtClean="0"/>
              <a:t>Source:  https</a:t>
            </a:r>
            <a:r>
              <a:rPr lang="en-US" sz="1400" dirty="0"/>
              <a:t>://www.epa.gov/indoor-air-quality-iaq/wildfires-and-indoor-air-quality-iaq</a:t>
            </a:r>
          </a:p>
          <a:p>
            <a:r>
              <a:rPr lang="en-US" sz="1400" dirty="0" smtClean="0"/>
              <a:t>  </a:t>
            </a:r>
            <a:endParaRPr lang="en-US" sz="1400" dirty="0"/>
          </a:p>
        </p:txBody>
      </p:sp>
      <p:sp>
        <p:nvSpPr>
          <p:cNvPr id="4" name="TextBox 3"/>
          <p:cNvSpPr txBox="1"/>
          <p:nvPr/>
        </p:nvSpPr>
        <p:spPr>
          <a:xfrm>
            <a:off x="6811766" y="1690688"/>
            <a:ext cx="4748056" cy="3262432"/>
          </a:xfrm>
          <a:prstGeom prst="rect">
            <a:avLst/>
          </a:prstGeom>
          <a:noFill/>
        </p:spPr>
        <p:txBody>
          <a:bodyPr wrap="square" rtlCol="0">
            <a:spAutoFit/>
          </a:bodyPr>
          <a:lstStyle/>
          <a:p>
            <a:pPr marL="342900" indent="-342900">
              <a:buFont typeface="Arial" panose="020B0604020202020204" pitchFamily="34" charset="0"/>
              <a:buChar char="•"/>
            </a:pPr>
            <a:r>
              <a:rPr lang="en-US" sz="2600" dirty="0"/>
              <a:t>Avoid adding pollutants to indoor </a:t>
            </a:r>
            <a:r>
              <a:rPr lang="en-US" sz="2600" dirty="0" smtClean="0"/>
              <a:t>air such as: </a:t>
            </a:r>
            <a:endParaRPr lang="en-US" sz="2600" dirty="0"/>
          </a:p>
          <a:p>
            <a:pPr marL="800100" lvl="1" indent="-342900">
              <a:buFont typeface="Arial" panose="020B0604020202020204" pitchFamily="34" charset="0"/>
              <a:buChar char="•"/>
            </a:pPr>
            <a:r>
              <a:rPr lang="en-US" sz="2200" dirty="0" smtClean="0"/>
              <a:t>Smoking.</a:t>
            </a:r>
            <a:endParaRPr lang="en-US" sz="2200" dirty="0"/>
          </a:p>
          <a:p>
            <a:pPr marL="800100" lvl="1" indent="-342900">
              <a:buFont typeface="Arial" panose="020B0604020202020204" pitchFamily="34" charset="0"/>
              <a:buChar char="•"/>
            </a:pPr>
            <a:r>
              <a:rPr lang="en-US" sz="2200" dirty="0" smtClean="0"/>
              <a:t>Using gas</a:t>
            </a:r>
            <a:r>
              <a:rPr lang="en-US" sz="2200" dirty="0"/>
              <a:t>, propane, or wood burning </a:t>
            </a:r>
            <a:r>
              <a:rPr lang="en-US" sz="2200" dirty="0" smtClean="0"/>
              <a:t>stoves. </a:t>
            </a:r>
            <a:endParaRPr lang="en-US" sz="2200" dirty="0"/>
          </a:p>
          <a:p>
            <a:pPr marL="800100" lvl="1" indent="-342900">
              <a:buFont typeface="Arial" panose="020B0604020202020204" pitchFamily="34" charset="0"/>
              <a:buChar char="•"/>
            </a:pPr>
            <a:r>
              <a:rPr lang="en-US" sz="2200" dirty="0"/>
              <a:t>Spraying aerosols (like Febreze</a:t>
            </a:r>
            <a:r>
              <a:rPr lang="en-US" sz="2200" dirty="0" smtClean="0"/>
              <a:t>).</a:t>
            </a:r>
            <a:endParaRPr lang="en-US" sz="2200" dirty="0"/>
          </a:p>
          <a:p>
            <a:pPr marL="800100" lvl="1" indent="-342900">
              <a:buFont typeface="Arial" panose="020B0604020202020204" pitchFamily="34" charset="0"/>
              <a:buChar char="•"/>
            </a:pPr>
            <a:r>
              <a:rPr lang="en-US" sz="2200" dirty="0"/>
              <a:t>Frying or </a:t>
            </a:r>
            <a:r>
              <a:rPr lang="en-US" sz="2200" dirty="0" smtClean="0"/>
              <a:t>broiling foods.</a:t>
            </a:r>
            <a:endParaRPr lang="en-US" sz="2200" dirty="0"/>
          </a:p>
          <a:p>
            <a:pPr marL="800100" lvl="1" indent="-342900">
              <a:buFont typeface="Arial" panose="020B0604020202020204" pitchFamily="34" charset="0"/>
              <a:buChar char="•"/>
            </a:pPr>
            <a:r>
              <a:rPr lang="en-US" sz="2200" dirty="0"/>
              <a:t>Dry Vacuuming (disturbs dust</a:t>
            </a:r>
            <a:r>
              <a:rPr lang="en-US" sz="2200" dirty="0" smtClean="0"/>
              <a:t>). </a:t>
            </a:r>
            <a:endParaRPr lang="en-US" sz="2200" dirty="0"/>
          </a:p>
          <a:p>
            <a:pPr marL="800100" lvl="1" indent="-342900">
              <a:buFont typeface="Arial" panose="020B0604020202020204" pitchFamily="34" charset="0"/>
              <a:buChar char="•"/>
            </a:pPr>
            <a:r>
              <a:rPr lang="en-US" sz="2200" dirty="0"/>
              <a:t>Burning </a:t>
            </a:r>
            <a:r>
              <a:rPr lang="en-US" sz="2200" dirty="0" smtClean="0"/>
              <a:t>candles, incense or sage.</a:t>
            </a:r>
            <a:endParaRPr lang="en-US" sz="2200" dirty="0"/>
          </a:p>
        </p:txBody>
      </p:sp>
      <p:sp>
        <p:nvSpPr>
          <p:cNvPr id="3" name="Content Placeholder 2"/>
          <p:cNvSpPr>
            <a:spLocks noGrp="1"/>
          </p:cNvSpPr>
          <p:nvPr>
            <p:ph idx="1"/>
          </p:nvPr>
        </p:nvSpPr>
        <p:spPr>
          <a:xfrm>
            <a:off x="838200" y="1825625"/>
            <a:ext cx="5973566" cy="4351338"/>
          </a:xfrm>
        </p:spPr>
        <p:txBody>
          <a:bodyPr>
            <a:normAutofit fontScale="92500" lnSpcReduction="10000"/>
          </a:bodyPr>
          <a:lstStyle/>
          <a:p>
            <a:r>
              <a:rPr lang="en-US" dirty="0"/>
              <a:t>At </a:t>
            </a:r>
            <a:r>
              <a:rPr lang="en-US" dirty="0" smtClean="0"/>
              <a:t>home: </a:t>
            </a:r>
            <a:endParaRPr lang="en-US" dirty="0"/>
          </a:p>
          <a:p>
            <a:pPr lvl="1"/>
            <a:r>
              <a:rPr lang="en-US" dirty="0"/>
              <a:t>Close all windows and </a:t>
            </a:r>
            <a:r>
              <a:rPr lang="en-US" dirty="0" smtClean="0"/>
              <a:t>doors. </a:t>
            </a:r>
            <a:endParaRPr lang="en-US" dirty="0"/>
          </a:p>
          <a:p>
            <a:pPr lvl="1"/>
            <a:r>
              <a:rPr lang="en-US" dirty="0"/>
              <a:t>Ensure air conditioning system is not </a:t>
            </a:r>
            <a:r>
              <a:rPr lang="en-US" dirty="0" smtClean="0"/>
              <a:t>drawing </a:t>
            </a:r>
            <a:r>
              <a:rPr lang="en-US" dirty="0"/>
              <a:t>in outdoor </a:t>
            </a:r>
            <a:r>
              <a:rPr lang="en-US" dirty="0" smtClean="0"/>
              <a:t>air. </a:t>
            </a:r>
            <a:endParaRPr lang="en-US" dirty="0"/>
          </a:p>
          <a:p>
            <a:pPr lvl="2"/>
            <a:r>
              <a:rPr lang="en-US" dirty="0"/>
              <a:t>Use recirculate </a:t>
            </a:r>
            <a:r>
              <a:rPr lang="en-US" dirty="0" smtClean="0"/>
              <a:t>mode. </a:t>
            </a:r>
            <a:endParaRPr lang="en-US" dirty="0"/>
          </a:p>
          <a:p>
            <a:pPr lvl="1"/>
            <a:r>
              <a:rPr lang="en-US" dirty="0"/>
              <a:t>If using a window </a:t>
            </a:r>
            <a:r>
              <a:rPr lang="en-US" dirty="0" smtClean="0"/>
              <a:t>AC:</a:t>
            </a:r>
            <a:endParaRPr lang="en-US" dirty="0"/>
          </a:p>
          <a:p>
            <a:pPr lvl="2"/>
            <a:r>
              <a:rPr lang="en-US" dirty="0"/>
              <a:t>Close the outdoor air </a:t>
            </a:r>
            <a:r>
              <a:rPr lang="en-US" dirty="0" smtClean="0"/>
              <a:t>damper.</a:t>
            </a:r>
            <a:endParaRPr lang="en-US" dirty="0"/>
          </a:p>
          <a:p>
            <a:pPr lvl="2"/>
            <a:r>
              <a:rPr lang="en-US" dirty="0"/>
              <a:t>If you cannot, it is recommended to not use </a:t>
            </a:r>
            <a:r>
              <a:rPr lang="en-US" dirty="0" smtClean="0"/>
              <a:t>it.</a:t>
            </a:r>
            <a:endParaRPr lang="en-US" dirty="0"/>
          </a:p>
          <a:p>
            <a:r>
              <a:rPr lang="en-US" dirty="0"/>
              <a:t>If you must go outside, wear an N95 </a:t>
            </a:r>
            <a:r>
              <a:rPr lang="en-US" dirty="0" smtClean="0"/>
              <a:t>respirator. </a:t>
            </a:r>
            <a:endParaRPr lang="en-US" dirty="0"/>
          </a:p>
          <a:p>
            <a:pPr lvl="1"/>
            <a:r>
              <a:rPr lang="en-US" dirty="0"/>
              <a:t>If you are considered sensitive to Wildfire smoke, talk to your doctor before wearing one. </a:t>
            </a:r>
          </a:p>
        </p:txBody>
      </p:sp>
      <p:sp>
        <p:nvSpPr>
          <p:cNvPr id="2" name="Title 1"/>
          <p:cNvSpPr>
            <a:spLocks noGrp="1"/>
          </p:cNvSpPr>
          <p:nvPr>
            <p:ph type="title"/>
          </p:nvPr>
        </p:nvSpPr>
        <p:spPr/>
        <p:txBody>
          <a:bodyPr/>
          <a:lstStyle/>
          <a:p>
            <a:r>
              <a:rPr lang="en-US" dirty="0"/>
              <a:t>When Smoke is Present</a:t>
            </a:r>
          </a:p>
        </p:txBody>
      </p:sp>
    </p:spTree>
    <p:extLst>
      <p:ext uri="{BB962C8B-B14F-4D97-AF65-F5344CB8AC3E}">
        <p14:creationId xmlns:p14="http://schemas.microsoft.com/office/powerpoint/2010/main" val="19912228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Cartoon Image of person sitting in front of a fan">
            <a:extLst>
              <a:ext uri="{FF2B5EF4-FFF2-40B4-BE49-F238E27FC236}">
                <a16:creationId xmlns:a16="http://schemas.microsoft.com/office/drawing/2014/main" id="{6403B108-473A-070B-C745-5E6231909CA8}"/>
              </a:ext>
            </a:extLst>
          </p:cNvPr>
          <p:cNvPicPr>
            <a:picLocks noChangeAspect="1"/>
          </p:cNvPicPr>
          <p:nvPr/>
        </p:nvPicPr>
        <p:blipFill>
          <a:blip r:embed="rId2"/>
          <a:stretch>
            <a:fillRect/>
          </a:stretch>
        </p:blipFill>
        <p:spPr>
          <a:xfrm>
            <a:off x="8315485" y="2295225"/>
            <a:ext cx="3346796" cy="2474834"/>
          </a:xfrm>
          <a:prstGeom prst="rect">
            <a:avLst/>
          </a:prstGeom>
          <a:effectLst>
            <a:softEdge rad="38100"/>
          </a:effectLst>
        </p:spPr>
      </p:pic>
      <p:sp>
        <p:nvSpPr>
          <p:cNvPr id="3" name="Content Placeholder 2"/>
          <p:cNvSpPr>
            <a:spLocks noGrp="1"/>
          </p:cNvSpPr>
          <p:nvPr>
            <p:ph idx="1"/>
          </p:nvPr>
        </p:nvSpPr>
        <p:spPr>
          <a:xfrm>
            <a:off x="838200" y="1825625"/>
            <a:ext cx="6149009" cy="4351338"/>
          </a:xfrm>
        </p:spPr>
        <p:txBody>
          <a:bodyPr>
            <a:normAutofit lnSpcReduction="10000"/>
          </a:bodyPr>
          <a:lstStyle/>
          <a:p>
            <a:r>
              <a:rPr lang="en-US" dirty="0"/>
              <a:t>If you do not have air conditioning in your home or it is too expensive to run it, have a plan to spend the hottest part of the day at a cooling </a:t>
            </a:r>
            <a:r>
              <a:rPr lang="en-US" dirty="0" smtClean="0"/>
              <a:t>center.</a:t>
            </a:r>
            <a:endParaRPr lang="en-US" dirty="0"/>
          </a:p>
          <a:p>
            <a:pPr lvl="1"/>
            <a:r>
              <a:rPr lang="en-US" dirty="0"/>
              <a:t>Possible public locations with air conditioning that can offer respite from the heat </a:t>
            </a:r>
            <a:r>
              <a:rPr lang="en-US" dirty="0" smtClean="0"/>
              <a:t>and smoke include</a:t>
            </a:r>
            <a:r>
              <a:rPr lang="en-US" dirty="0"/>
              <a:t>:</a:t>
            </a:r>
          </a:p>
          <a:p>
            <a:pPr lvl="2"/>
            <a:r>
              <a:rPr lang="en-US" dirty="0" smtClean="0"/>
              <a:t>Libraries</a:t>
            </a:r>
            <a:r>
              <a:rPr lang="en-US" dirty="0" smtClean="0"/>
              <a:t>, </a:t>
            </a:r>
            <a:endParaRPr lang="en-US" dirty="0"/>
          </a:p>
          <a:p>
            <a:pPr lvl="2"/>
            <a:r>
              <a:rPr lang="en-US" dirty="0"/>
              <a:t>Community </a:t>
            </a:r>
            <a:r>
              <a:rPr lang="en-US" dirty="0" smtClean="0"/>
              <a:t>Centers,</a:t>
            </a:r>
            <a:endParaRPr lang="en-US" dirty="0"/>
          </a:p>
          <a:p>
            <a:pPr lvl="2"/>
            <a:r>
              <a:rPr lang="en-US" dirty="0"/>
              <a:t>Public </a:t>
            </a:r>
            <a:r>
              <a:rPr lang="en-US" dirty="0" smtClean="0"/>
              <a:t>Indoor Swimming </a:t>
            </a:r>
            <a:r>
              <a:rPr lang="en-US" dirty="0" smtClean="0"/>
              <a:t>Pools,</a:t>
            </a:r>
            <a:endParaRPr lang="en-US" dirty="0"/>
          </a:p>
          <a:p>
            <a:pPr lvl="2"/>
            <a:r>
              <a:rPr lang="en-US" dirty="0"/>
              <a:t>Senior </a:t>
            </a:r>
            <a:r>
              <a:rPr lang="en-US" dirty="0" smtClean="0"/>
              <a:t>Centers,</a:t>
            </a:r>
            <a:endParaRPr lang="en-US" dirty="0"/>
          </a:p>
          <a:p>
            <a:pPr lvl="2"/>
            <a:r>
              <a:rPr lang="en-US" dirty="0"/>
              <a:t>Recreation </a:t>
            </a:r>
            <a:r>
              <a:rPr lang="en-US" dirty="0" smtClean="0"/>
              <a:t>Centers. </a:t>
            </a:r>
            <a:endParaRPr lang="en-US" dirty="0"/>
          </a:p>
        </p:txBody>
      </p:sp>
      <p:sp>
        <p:nvSpPr>
          <p:cNvPr id="2" name="Title 1"/>
          <p:cNvSpPr>
            <a:spLocks noGrp="1"/>
          </p:cNvSpPr>
          <p:nvPr>
            <p:ph type="title"/>
          </p:nvPr>
        </p:nvSpPr>
        <p:spPr/>
        <p:txBody>
          <a:bodyPr/>
          <a:lstStyle/>
          <a:p>
            <a:r>
              <a:rPr lang="en-US" dirty="0"/>
              <a:t>When Smoke and Excessive Heat are Present</a:t>
            </a:r>
          </a:p>
        </p:txBody>
      </p:sp>
    </p:spTree>
    <p:extLst>
      <p:ext uri="{BB962C8B-B14F-4D97-AF65-F5344CB8AC3E}">
        <p14:creationId xmlns:p14="http://schemas.microsoft.com/office/powerpoint/2010/main" val="22004730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title="Image of entrance to a community cooling center">
            <a:extLst>
              <a:ext uri="{FF2B5EF4-FFF2-40B4-BE49-F238E27FC236}">
                <a16:creationId xmlns:a16="http://schemas.microsoft.com/office/drawing/2014/main" id="{620386EC-2C44-99E6-D288-820F82E3A0A3}"/>
              </a:ext>
            </a:extLst>
          </p:cNvPr>
          <p:cNvPicPr>
            <a:picLocks noChangeAspect="1"/>
          </p:cNvPicPr>
          <p:nvPr/>
        </p:nvPicPr>
        <p:blipFill>
          <a:blip r:embed="rId2"/>
          <a:stretch>
            <a:fillRect/>
          </a:stretch>
        </p:blipFill>
        <p:spPr>
          <a:xfrm>
            <a:off x="5839306" y="1825625"/>
            <a:ext cx="5514494" cy="3677478"/>
          </a:xfrm>
          <a:prstGeom prst="rect">
            <a:avLst/>
          </a:prstGeom>
        </p:spPr>
      </p:pic>
      <p:sp>
        <p:nvSpPr>
          <p:cNvPr id="3" name="Content Placeholder 2">
            <a:extLst>
              <a:ext uri="{FF2B5EF4-FFF2-40B4-BE49-F238E27FC236}">
                <a16:creationId xmlns:a16="http://schemas.microsoft.com/office/drawing/2014/main" id="{75892586-8158-A135-6976-FE400A36C693}"/>
              </a:ext>
            </a:extLst>
          </p:cNvPr>
          <p:cNvSpPr>
            <a:spLocks noGrp="1"/>
          </p:cNvSpPr>
          <p:nvPr>
            <p:ph idx="1"/>
          </p:nvPr>
        </p:nvSpPr>
        <p:spPr>
          <a:xfrm>
            <a:off x="838200" y="1825625"/>
            <a:ext cx="5007757" cy="3789984"/>
          </a:xfrm>
        </p:spPr>
        <p:txBody>
          <a:bodyPr>
            <a:normAutofit fontScale="92500" lnSpcReduction="20000"/>
          </a:bodyPr>
          <a:lstStyle/>
          <a:p>
            <a:r>
              <a:rPr lang="en-US" dirty="0"/>
              <a:t>Your Tribe may decide to open a Cooling Center or </a:t>
            </a:r>
            <a:r>
              <a:rPr lang="en-US" dirty="0" smtClean="0"/>
              <a:t>Shelter.</a:t>
            </a:r>
            <a:endParaRPr lang="en-US" dirty="0"/>
          </a:p>
          <a:p>
            <a:pPr lvl="1"/>
            <a:r>
              <a:rPr lang="en-US" dirty="0"/>
              <a:t>Cooling Centers offer:</a:t>
            </a:r>
          </a:p>
          <a:p>
            <a:pPr lvl="2"/>
            <a:r>
              <a:rPr lang="en-US" dirty="0"/>
              <a:t>Air </a:t>
            </a:r>
            <a:r>
              <a:rPr lang="en-US" dirty="0" smtClean="0"/>
              <a:t>Conditioning,</a:t>
            </a:r>
            <a:endParaRPr lang="en-US" dirty="0"/>
          </a:p>
          <a:p>
            <a:pPr lvl="2"/>
            <a:r>
              <a:rPr lang="en-US" dirty="0" smtClean="0"/>
              <a:t>Water,</a:t>
            </a:r>
            <a:endParaRPr lang="en-US" dirty="0"/>
          </a:p>
          <a:p>
            <a:pPr lvl="2"/>
            <a:r>
              <a:rPr lang="en-US" dirty="0" smtClean="0"/>
              <a:t>Food,</a:t>
            </a:r>
            <a:endParaRPr lang="en-US" dirty="0"/>
          </a:p>
          <a:p>
            <a:pPr lvl="2"/>
            <a:r>
              <a:rPr lang="en-US" dirty="0"/>
              <a:t>Support Services such as: </a:t>
            </a:r>
          </a:p>
          <a:p>
            <a:pPr lvl="3"/>
            <a:r>
              <a:rPr lang="en-US" dirty="0" smtClean="0"/>
              <a:t>Transportation,</a:t>
            </a:r>
            <a:endParaRPr lang="en-US" dirty="0"/>
          </a:p>
          <a:p>
            <a:pPr lvl="3"/>
            <a:r>
              <a:rPr lang="en-US" dirty="0"/>
              <a:t>Medical/first </a:t>
            </a:r>
            <a:r>
              <a:rPr lang="en-US" dirty="0" smtClean="0"/>
              <a:t>aid,</a:t>
            </a:r>
            <a:endParaRPr lang="en-US" dirty="0"/>
          </a:p>
          <a:p>
            <a:pPr lvl="3"/>
            <a:r>
              <a:rPr lang="en-US" dirty="0"/>
              <a:t>Electronics </a:t>
            </a:r>
            <a:r>
              <a:rPr lang="en-US" dirty="0" smtClean="0"/>
              <a:t>charging.</a:t>
            </a:r>
            <a:endParaRPr lang="en-US" dirty="0"/>
          </a:p>
          <a:p>
            <a:pPr lvl="3"/>
            <a:endParaRPr lang="en-US" dirty="0"/>
          </a:p>
          <a:p>
            <a:pPr lvl="1"/>
            <a:r>
              <a:rPr lang="en-US" dirty="0"/>
              <a:t>Shelters offer the same except </a:t>
            </a:r>
            <a:r>
              <a:rPr lang="en-US" dirty="0" smtClean="0"/>
              <a:t>are </a:t>
            </a:r>
            <a:r>
              <a:rPr lang="en-US" dirty="0"/>
              <a:t>open 24 hours and will have </a:t>
            </a:r>
            <a:r>
              <a:rPr lang="en-US" dirty="0" smtClean="0"/>
              <a:t>onsite sleeping </a:t>
            </a:r>
            <a:r>
              <a:rPr lang="en-US" dirty="0"/>
              <a:t>arrangements. </a:t>
            </a:r>
          </a:p>
          <a:p>
            <a:pPr lvl="3"/>
            <a:endParaRPr lang="en-US" dirty="0"/>
          </a:p>
          <a:p>
            <a:pPr lvl="1"/>
            <a:endParaRPr lang="en-US" dirty="0"/>
          </a:p>
          <a:p>
            <a:pPr lvl="1"/>
            <a:endParaRPr lang="en-US" dirty="0"/>
          </a:p>
        </p:txBody>
      </p:sp>
      <p:sp>
        <p:nvSpPr>
          <p:cNvPr id="2" name="Title 1">
            <a:extLst>
              <a:ext uri="{FF2B5EF4-FFF2-40B4-BE49-F238E27FC236}">
                <a16:creationId xmlns:a16="http://schemas.microsoft.com/office/drawing/2014/main" id="{A9296495-199A-BEF1-0BB1-FCE3BC7EF791}"/>
              </a:ext>
            </a:extLst>
          </p:cNvPr>
          <p:cNvSpPr>
            <a:spLocks noGrp="1"/>
          </p:cNvSpPr>
          <p:nvPr>
            <p:ph type="title"/>
          </p:nvPr>
        </p:nvSpPr>
        <p:spPr/>
        <p:txBody>
          <a:bodyPr/>
          <a:lstStyle/>
          <a:p>
            <a:r>
              <a:rPr lang="en-US" dirty="0"/>
              <a:t>When Smoke and Excessive Heat are Present</a:t>
            </a:r>
          </a:p>
        </p:txBody>
      </p:sp>
    </p:spTree>
    <p:extLst>
      <p:ext uri="{BB962C8B-B14F-4D97-AF65-F5344CB8AC3E}">
        <p14:creationId xmlns:p14="http://schemas.microsoft.com/office/powerpoint/2010/main" val="7785571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How to prepare for wildfire smoke</a:t>
            </a:r>
          </a:p>
        </p:txBody>
      </p:sp>
    </p:spTree>
    <p:extLst>
      <p:ext uri="{BB962C8B-B14F-4D97-AF65-F5344CB8AC3E}">
        <p14:creationId xmlns:p14="http://schemas.microsoft.com/office/powerpoint/2010/main" val="41743941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74CD7A-F95A-F022-9A94-1F961E54B742}"/>
              </a:ext>
            </a:extLst>
          </p:cNvPr>
          <p:cNvSpPr>
            <a:spLocks noGrp="1"/>
          </p:cNvSpPr>
          <p:nvPr>
            <p:ph idx="1"/>
          </p:nvPr>
        </p:nvSpPr>
        <p:spPr/>
        <p:txBody>
          <a:bodyPr/>
          <a:lstStyle/>
          <a:p>
            <a:pPr marL="514350" indent="-514350">
              <a:buFont typeface="+mj-lt"/>
              <a:buAutoNum type="arabicPeriod"/>
            </a:pPr>
            <a:r>
              <a:rPr lang="en-US" dirty="0"/>
              <a:t>Have a </a:t>
            </a:r>
            <a:r>
              <a:rPr lang="en-US" dirty="0" smtClean="0"/>
              <a:t>Plan</a:t>
            </a:r>
            <a:endParaRPr lang="en-US" dirty="0"/>
          </a:p>
          <a:p>
            <a:pPr lvl="1"/>
            <a:r>
              <a:rPr lang="en-US" dirty="0"/>
              <a:t>Sensitive </a:t>
            </a:r>
            <a:r>
              <a:rPr lang="en-US" dirty="0" smtClean="0"/>
              <a:t>Groups: </a:t>
            </a:r>
            <a:endParaRPr lang="en-US" dirty="0"/>
          </a:p>
          <a:p>
            <a:pPr lvl="2"/>
            <a:endParaRPr lang="en-US" dirty="0" smtClean="0"/>
          </a:p>
          <a:p>
            <a:pPr lvl="2"/>
            <a:r>
              <a:rPr lang="en-US" dirty="0" smtClean="0"/>
              <a:t>Plan </a:t>
            </a:r>
            <a:r>
              <a:rPr lang="en-US" dirty="0"/>
              <a:t>to leave the area or stay with a friend/relative during Hazardous AQI levels</a:t>
            </a:r>
            <a:r>
              <a:rPr lang="en-US" dirty="0" smtClean="0"/>
              <a:t>.</a:t>
            </a:r>
            <a:endParaRPr lang="en-US" dirty="0"/>
          </a:p>
          <a:p>
            <a:pPr lvl="2"/>
            <a:endParaRPr lang="en-US" dirty="0" smtClean="0"/>
          </a:p>
          <a:p>
            <a:pPr lvl="2"/>
            <a:r>
              <a:rPr lang="en-US" dirty="0" smtClean="0"/>
              <a:t>Know </a:t>
            </a:r>
            <a:r>
              <a:rPr lang="en-US" dirty="0"/>
              <a:t>ahead of wildfire season where </a:t>
            </a:r>
            <a:r>
              <a:rPr lang="en-US" dirty="0" smtClean="0"/>
              <a:t>cleaner </a:t>
            </a:r>
            <a:r>
              <a:rPr lang="en-US" dirty="0"/>
              <a:t>air facilities will be </a:t>
            </a:r>
            <a:r>
              <a:rPr lang="en-US" dirty="0" smtClean="0"/>
              <a:t>located in your community. </a:t>
            </a:r>
            <a:r>
              <a:rPr lang="en-US" dirty="0"/>
              <a:t>Your Tribal Health Program or Tribal Office of Emergency Services will be able to tell you the usual locations. </a:t>
            </a:r>
          </a:p>
          <a:p>
            <a:pPr lvl="2"/>
            <a:endParaRPr lang="en-US" dirty="0" smtClean="0"/>
          </a:p>
          <a:p>
            <a:pPr lvl="2"/>
            <a:r>
              <a:rPr lang="en-US" dirty="0" smtClean="0"/>
              <a:t>Keep </a:t>
            </a:r>
            <a:r>
              <a:rPr lang="en-US" dirty="0"/>
              <a:t>a supply of your medications that will last at least </a:t>
            </a:r>
            <a:r>
              <a:rPr lang="en-US" dirty="0" smtClean="0"/>
              <a:t>7 </a:t>
            </a:r>
            <a:r>
              <a:rPr lang="en-US" dirty="0"/>
              <a:t>days in case you need to evacuate or stay at a shelter. </a:t>
            </a:r>
          </a:p>
        </p:txBody>
      </p:sp>
      <p:sp>
        <p:nvSpPr>
          <p:cNvPr id="2" name="Title 1">
            <a:extLst>
              <a:ext uri="{FF2B5EF4-FFF2-40B4-BE49-F238E27FC236}">
                <a16:creationId xmlns:a16="http://schemas.microsoft.com/office/drawing/2014/main" id="{6513F4E2-DC8D-1E32-6246-DBDD97DECC2F}"/>
              </a:ext>
            </a:extLst>
          </p:cNvPr>
          <p:cNvSpPr>
            <a:spLocks noGrp="1"/>
          </p:cNvSpPr>
          <p:nvPr>
            <p:ph type="title"/>
          </p:nvPr>
        </p:nvSpPr>
        <p:spPr/>
        <p:txBody>
          <a:bodyPr/>
          <a:lstStyle/>
          <a:p>
            <a:r>
              <a:rPr lang="en-US" dirty="0"/>
              <a:t>Preparing for Wildfire Smoke</a:t>
            </a:r>
          </a:p>
        </p:txBody>
      </p:sp>
    </p:spTree>
    <p:extLst>
      <p:ext uri="{BB962C8B-B14F-4D97-AF65-F5344CB8AC3E}">
        <p14:creationId xmlns:p14="http://schemas.microsoft.com/office/powerpoint/2010/main" val="26107784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template developed by the American Lung Association to be used to create an asthma action plan is available through these websites:  https://issuu.com/atlspeechschool/docs/asthma-action-plan_44681_&#10;&#10;https://www.cdc.gov/air/wildfire-smoke/asthma.htm&#10;" title="Image of Asthma Action Plan Template"/>
          <p:cNvPicPr>
            <a:picLocks noChangeAspect="1"/>
          </p:cNvPicPr>
          <p:nvPr/>
        </p:nvPicPr>
        <p:blipFill>
          <a:blip r:embed="rId3"/>
          <a:stretch>
            <a:fillRect/>
          </a:stretch>
        </p:blipFill>
        <p:spPr>
          <a:xfrm>
            <a:off x="1212351" y="1249680"/>
            <a:ext cx="4190439" cy="5422921"/>
          </a:xfrm>
          <a:prstGeom prst="rect">
            <a:avLst/>
          </a:prstGeom>
          <a:effectLst>
            <a:softEdge rad="139700"/>
          </a:effectLst>
        </p:spPr>
      </p:pic>
      <p:sp>
        <p:nvSpPr>
          <p:cNvPr id="3" name="Content Placeholder 2"/>
          <p:cNvSpPr>
            <a:spLocks noGrp="1"/>
          </p:cNvSpPr>
          <p:nvPr>
            <p:ph idx="1"/>
          </p:nvPr>
        </p:nvSpPr>
        <p:spPr>
          <a:xfrm>
            <a:off x="6417067" y="1690688"/>
            <a:ext cx="4822861" cy="4351338"/>
          </a:xfrm>
        </p:spPr>
        <p:txBody>
          <a:bodyPr>
            <a:normAutofit/>
          </a:bodyPr>
          <a:lstStyle/>
          <a:p>
            <a:r>
              <a:rPr lang="en-US" dirty="0"/>
              <a:t>Speak with your healthcare provider </a:t>
            </a:r>
            <a:r>
              <a:rPr lang="en-US" dirty="0" smtClean="0"/>
              <a:t>and prepare </a:t>
            </a:r>
            <a:r>
              <a:rPr lang="en-US" dirty="0"/>
              <a:t>an </a:t>
            </a:r>
            <a:r>
              <a:rPr lang="en-US" dirty="0">
                <a:hlinkClick r:id="rId4"/>
              </a:rPr>
              <a:t>Asthma Action </a:t>
            </a:r>
            <a:r>
              <a:rPr lang="en-US" dirty="0" smtClean="0">
                <a:hlinkClick r:id="rId4"/>
              </a:rPr>
              <a:t>Plan</a:t>
            </a:r>
            <a:r>
              <a:rPr lang="en-US" dirty="0" smtClean="0"/>
              <a:t>. </a:t>
            </a:r>
            <a:endParaRPr lang="en-US" dirty="0"/>
          </a:p>
          <a:p>
            <a:r>
              <a:rPr lang="en-US" dirty="0"/>
              <a:t>Keep a 7-10 day supply of medication in a waterproof </a:t>
            </a:r>
            <a:r>
              <a:rPr lang="en-US" dirty="0" smtClean="0"/>
              <a:t>container.</a:t>
            </a:r>
            <a:endParaRPr lang="en-US" dirty="0"/>
          </a:p>
        </p:txBody>
      </p:sp>
      <p:sp>
        <p:nvSpPr>
          <p:cNvPr id="2" name="Title 1"/>
          <p:cNvSpPr>
            <a:spLocks noGrp="1"/>
          </p:cNvSpPr>
          <p:nvPr>
            <p:ph type="title"/>
          </p:nvPr>
        </p:nvSpPr>
        <p:spPr/>
        <p:txBody>
          <a:bodyPr/>
          <a:lstStyle/>
          <a:p>
            <a:r>
              <a:rPr lang="en-US" dirty="0">
                <a:hlinkClick r:id="rId5"/>
              </a:rPr>
              <a:t>If You Have Asthma</a:t>
            </a:r>
            <a:endParaRPr lang="en-US" dirty="0"/>
          </a:p>
        </p:txBody>
      </p:sp>
    </p:spTree>
    <p:extLst>
      <p:ext uri="{BB962C8B-B14F-4D97-AF65-F5344CB8AC3E}">
        <p14:creationId xmlns:p14="http://schemas.microsoft.com/office/powerpoint/2010/main" val="26628889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title="Please Note"/>
          <p:cNvSpPr txBox="1"/>
          <p:nvPr/>
        </p:nvSpPr>
        <p:spPr>
          <a:xfrm>
            <a:off x="9318659" y="5270054"/>
            <a:ext cx="2671281" cy="1200329"/>
          </a:xfrm>
          <a:prstGeom prst="rect">
            <a:avLst/>
          </a:prstGeom>
          <a:noFill/>
        </p:spPr>
        <p:txBody>
          <a:bodyPr wrap="square" rtlCol="0">
            <a:spAutoFit/>
          </a:bodyPr>
          <a:lstStyle/>
          <a:p>
            <a:r>
              <a:rPr lang="en-US" dirty="0"/>
              <a:t>*The Indian Health Service does not endorse these brands or their products, these are just examples*</a:t>
            </a:r>
          </a:p>
        </p:txBody>
      </p:sp>
      <p:pic>
        <p:nvPicPr>
          <p:cNvPr id="5" name="Picture 4" title="Image of an N95 respirator"/>
          <p:cNvPicPr>
            <a:picLocks noChangeAspect="1"/>
          </p:cNvPicPr>
          <p:nvPr/>
        </p:nvPicPr>
        <p:blipFill>
          <a:blip r:embed="rId3"/>
          <a:stretch>
            <a:fillRect/>
          </a:stretch>
        </p:blipFill>
        <p:spPr>
          <a:xfrm>
            <a:off x="9582736" y="1563201"/>
            <a:ext cx="2143125" cy="2143125"/>
          </a:xfrm>
          <a:prstGeom prst="rect">
            <a:avLst/>
          </a:prstGeom>
          <a:effectLst>
            <a:softEdge rad="165100"/>
          </a:effectLst>
        </p:spPr>
      </p:pic>
      <p:pic>
        <p:nvPicPr>
          <p:cNvPr id="8" name="Picture 7" title="Image of an N95 respirator ">
            <a:extLst>
              <a:ext uri="{FF2B5EF4-FFF2-40B4-BE49-F238E27FC236}">
                <a16:creationId xmlns:a16="http://schemas.microsoft.com/office/drawing/2014/main" id="{B9BD6D20-EA2E-BACC-DAE3-AF16C761A552}"/>
              </a:ext>
            </a:extLst>
          </p:cNvPr>
          <p:cNvPicPr>
            <a:picLocks noChangeAspect="1"/>
          </p:cNvPicPr>
          <p:nvPr/>
        </p:nvPicPr>
        <p:blipFill>
          <a:blip r:embed="rId4"/>
          <a:stretch>
            <a:fillRect/>
          </a:stretch>
        </p:blipFill>
        <p:spPr>
          <a:xfrm>
            <a:off x="7253862" y="2833809"/>
            <a:ext cx="2328874" cy="2334970"/>
          </a:xfrm>
          <a:prstGeom prst="rect">
            <a:avLst/>
          </a:prstGeom>
        </p:spPr>
      </p:pic>
      <p:sp>
        <p:nvSpPr>
          <p:cNvPr id="3" name="Content Placeholder 2">
            <a:extLst>
              <a:ext uri="{FF2B5EF4-FFF2-40B4-BE49-F238E27FC236}">
                <a16:creationId xmlns:a16="http://schemas.microsoft.com/office/drawing/2014/main" id="{94B0613E-57B1-30ED-B6D7-18C603B360B1}"/>
              </a:ext>
            </a:extLst>
          </p:cNvPr>
          <p:cNvSpPr>
            <a:spLocks noGrp="1"/>
          </p:cNvSpPr>
          <p:nvPr>
            <p:ph idx="1"/>
          </p:nvPr>
        </p:nvSpPr>
        <p:spPr>
          <a:xfrm>
            <a:off x="838200" y="1825625"/>
            <a:ext cx="6172200" cy="4351338"/>
          </a:xfrm>
        </p:spPr>
        <p:txBody>
          <a:bodyPr>
            <a:normAutofit fontScale="92500" lnSpcReduction="10000"/>
          </a:bodyPr>
          <a:lstStyle/>
          <a:p>
            <a:pPr marL="514350" indent="-514350">
              <a:buFont typeface="+mj-lt"/>
              <a:buAutoNum type="arabicPeriod" startAt="2"/>
            </a:pPr>
            <a:r>
              <a:rPr lang="en-US" dirty="0" smtClean="0"/>
              <a:t>Keep </a:t>
            </a:r>
            <a:r>
              <a:rPr lang="en-US" dirty="0"/>
              <a:t>a supply of N-95 </a:t>
            </a:r>
            <a:r>
              <a:rPr lang="en-US" dirty="0" smtClean="0"/>
              <a:t>Respirators. </a:t>
            </a:r>
            <a:endParaRPr lang="en-US" dirty="0"/>
          </a:p>
          <a:p>
            <a:pPr lvl="1"/>
            <a:r>
              <a:rPr lang="en-US" dirty="0"/>
              <a:t>Ensure they are NIOSH </a:t>
            </a:r>
            <a:r>
              <a:rPr lang="en-US" dirty="0" smtClean="0"/>
              <a:t>approved.</a:t>
            </a:r>
            <a:endParaRPr lang="en-US" dirty="0"/>
          </a:p>
          <a:p>
            <a:pPr lvl="1"/>
            <a:r>
              <a:rPr lang="en-US" dirty="0"/>
              <a:t>Keep at least one box of 20 respirators/person for fire </a:t>
            </a:r>
            <a:r>
              <a:rPr lang="en-US" dirty="0" smtClean="0"/>
              <a:t>season.</a:t>
            </a:r>
            <a:endParaRPr lang="en-US" dirty="0"/>
          </a:p>
          <a:p>
            <a:pPr lvl="2"/>
            <a:r>
              <a:rPr lang="en-US" dirty="0"/>
              <a:t>N95s should not be placed on children as they will not produce a proper fit.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If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you have lung or heart disease it is recommended to talk to your doctor before wearing an N-95 </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respirator.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N-95s make breathing more difficult due to the air having to pass through a </a:t>
            </a: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filter. </a:t>
            </a:r>
            <a:endPar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lvl="1">
              <a:defRPr/>
            </a:pPr>
            <a:r>
              <a:rPr lang="en-US" dirty="0" smtClean="0">
                <a:solidFill>
                  <a:prstClr val="black"/>
                </a:solidFill>
                <a:latin typeface="Calibri" panose="020F0502020204030204"/>
              </a:rPr>
              <a:t>N95 respirators can be reused during a smoke event.</a:t>
            </a:r>
          </a:p>
          <a:p>
            <a:pPr lvl="2">
              <a:defRPr/>
            </a:pPr>
            <a:r>
              <a:rPr kumimoji="0" lang="en-US" b="0" i="0" u="none" strike="noStrike" kern="1200" cap="none" spc="0" normalizeH="0" baseline="0" noProof="0" dirty="0" smtClean="0">
                <a:ln>
                  <a:noFill/>
                </a:ln>
                <a:solidFill>
                  <a:prstClr val="black"/>
                </a:solidFill>
                <a:effectLst/>
                <a:uLnTx/>
                <a:uFillTx/>
                <a:latin typeface="Calibri" panose="020F0502020204030204"/>
                <a:ea typeface="+mn-ea"/>
                <a:cs typeface="+mn-cs"/>
              </a:rPr>
              <a:t>Discard</a:t>
            </a:r>
            <a:r>
              <a:rPr kumimoji="0" lang="en-US" b="0" i="0" u="none" strike="noStrike" kern="1200" cap="none" spc="0" normalizeH="0" noProof="0" dirty="0" smtClean="0">
                <a:ln>
                  <a:noFill/>
                </a:ln>
                <a:solidFill>
                  <a:prstClr val="black"/>
                </a:solidFill>
                <a:effectLst/>
                <a:uLnTx/>
                <a:uFillTx/>
                <a:latin typeface="Calibri" panose="020F0502020204030204"/>
                <a:ea typeface="+mn-ea"/>
                <a:cs typeface="+mn-cs"/>
              </a:rPr>
              <a:t> when soiled or damaged.</a:t>
            </a:r>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mn-cs"/>
            </a:endParaRPr>
          </a:p>
          <a:p>
            <a:pPr lvl="1"/>
            <a:endParaRPr lang="en-US" dirty="0"/>
          </a:p>
          <a:p>
            <a:pPr marL="0" indent="0">
              <a:buNone/>
            </a:pPr>
            <a:endParaRPr lang="en-US" dirty="0"/>
          </a:p>
        </p:txBody>
      </p:sp>
      <p:sp>
        <p:nvSpPr>
          <p:cNvPr id="2" name="Title 1">
            <a:extLst>
              <a:ext uri="{FF2B5EF4-FFF2-40B4-BE49-F238E27FC236}">
                <a16:creationId xmlns:a16="http://schemas.microsoft.com/office/drawing/2014/main" id="{086290F4-3459-D09E-9989-7A7A36A08D4B}"/>
              </a:ext>
            </a:extLst>
          </p:cNvPr>
          <p:cNvSpPr>
            <a:spLocks noGrp="1"/>
          </p:cNvSpPr>
          <p:nvPr>
            <p:ph type="title"/>
          </p:nvPr>
        </p:nvSpPr>
        <p:spPr/>
        <p:txBody>
          <a:bodyPr/>
          <a:lstStyle/>
          <a:p>
            <a:r>
              <a:rPr lang="en-US" dirty="0"/>
              <a:t>Preparing for Wildfire Smoke</a:t>
            </a:r>
          </a:p>
        </p:txBody>
      </p:sp>
    </p:spTree>
    <p:extLst>
      <p:ext uri="{BB962C8B-B14F-4D97-AF65-F5344CB8AC3E}">
        <p14:creationId xmlns:p14="http://schemas.microsoft.com/office/powerpoint/2010/main" val="15447258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A NIOSH approved N95 respirator">
            <a:extLst>
              <a:ext uri="{FF2B5EF4-FFF2-40B4-BE49-F238E27FC236}">
                <a16:creationId xmlns:a16="http://schemas.microsoft.com/office/drawing/2014/main" id="{475101EC-62D5-8684-9B2A-4C95B8A12641}"/>
              </a:ext>
            </a:extLst>
          </p:cNvPr>
          <p:cNvPicPr>
            <a:picLocks noChangeAspect="1"/>
          </p:cNvPicPr>
          <p:nvPr/>
        </p:nvPicPr>
        <p:blipFill>
          <a:blip r:embed="rId3"/>
          <a:stretch>
            <a:fillRect/>
          </a:stretch>
        </p:blipFill>
        <p:spPr>
          <a:xfrm>
            <a:off x="8939297" y="4125546"/>
            <a:ext cx="1999661" cy="1847248"/>
          </a:xfrm>
          <a:prstGeom prst="rect">
            <a:avLst/>
          </a:prstGeom>
        </p:spPr>
      </p:pic>
      <p:pic>
        <p:nvPicPr>
          <p:cNvPr id="9" name="Picture 8" title="Image of symbol meaning &quot;Yes&quot;">
            <a:extLst>
              <a:ext uri="{FF2B5EF4-FFF2-40B4-BE49-F238E27FC236}">
                <a16:creationId xmlns:a16="http://schemas.microsoft.com/office/drawing/2014/main" id="{B122AE6B-A66E-1667-969B-2EAF663C728D}"/>
              </a:ext>
            </a:extLst>
          </p:cNvPr>
          <p:cNvPicPr>
            <a:picLocks noChangeAspect="1"/>
          </p:cNvPicPr>
          <p:nvPr/>
        </p:nvPicPr>
        <p:blipFill>
          <a:blip r:embed="rId4"/>
          <a:stretch>
            <a:fillRect/>
          </a:stretch>
        </p:blipFill>
        <p:spPr>
          <a:xfrm>
            <a:off x="9541300" y="3515794"/>
            <a:ext cx="695004" cy="658425"/>
          </a:xfrm>
          <a:prstGeom prst="rect">
            <a:avLst/>
          </a:prstGeom>
        </p:spPr>
      </p:pic>
      <p:pic>
        <p:nvPicPr>
          <p:cNvPr id="5" name="Picture 4" title="Image of surgical mask commonly used during the COVID pandemic">
            <a:extLst>
              <a:ext uri="{FF2B5EF4-FFF2-40B4-BE49-F238E27FC236}">
                <a16:creationId xmlns:a16="http://schemas.microsoft.com/office/drawing/2014/main" id="{97D858F2-BB5B-EB00-F239-1BB21B7EF86C}"/>
              </a:ext>
            </a:extLst>
          </p:cNvPr>
          <p:cNvPicPr>
            <a:picLocks noChangeAspect="1"/>
          </p:cNvPicPr>
          <p:nvPr/>
        </p:nvPicPr>
        <p:blipFill>
          <a:blip r:embed="rId5"/>
          <a:stretch>
            <a:fillRect/>
          </a:stretch>
        </p:blipFill>
        <p:spPr>
          <a:xfrm>
            <a:off x="5778940" y="4149722"/>
            <a:ext cx="2706377" cy="1798897"/>
          </a:xfrm>
          <a:prstGeom prst="rect">
            <a:avLst/>
          </a:prstGeom>
        </p:spPr>
      </p:pic>
      <p:pic>
        <p:nvPicPr>
          <p:cNvPr id="8" name="Picture 7" title="Image of symbol meaning &quot;No&quot;">
            <a:extLst>
              <a:ext uri="{FF2B5EF4-FFF2-40B4-BE49-F238E27FC236}">
                <a16:creationId xmlns:a16="http://schemas.microsoft.com/office/drawing/2014/main" id="{0A15A2A2-80D1-0BB9-BE9F-F1D313F05353}"/>
              </a:ext>
            </a:extLst>
          </p:cNvPr>
          <p:cNvPicPr>
            <a:picLocks noChangeAspect="1"/>
          </p:cNvPicPr>
          <p:nvPr/>
        </p:nvPicPr>
        <p:blipFill>
          <a:blip r:embed="rId6"/>
          <a:stretch>
            <a:fillRect/>
          </a:stretch>
        </p:blipFill>
        <p:spPr>
          <a:xfrm>
            <a:off x="6717565" y="3694700"/>
            <a:ext cx="414564" cy="451143"/>
          </a:xfrm>
          <a:prstGeom prst="rect">
            <a:avLst/>
          </a:prstGeom>
        </p:spPr>
      </p:pic>
      <p:pic>
        <p:nvPicPr>
          <p:cNvPr id="6" name="Picture 5" title="Image of Dust Mask that can be purchased at any hardware store">
            <a:extLst>
              <a:ext uri="{FF2B5EF4-FFF2-40B4-BE49-F238E27FC236}">
                <a16:creationId xmlns:a16="http://schemas.microsoft.com/office/drawing/2014/main" id="{D77D2703-430B-75ED-45F9-62225685382E}"/>
              </a:ext>
            </a:extLst>
          </p:cNvPr>
          <p:cNvPicPr>
            <a:picLocks noChangeAspect="1"/>
          </p:cNvPicPr>
          <p:nvPr/>
        </p:nvPicPr>
        <p:blipFill>
          <a:blip r:embed="rId7"/>
          <a:stretch>
            <a:fillRect/>
          </a:stretch>
        </p:blipFill>
        <p:spPr>
          <a:xfrm>
            <a:off x="3310929" y="4152876"/>
            <a:ext cx="1788755" cy="1795743"/>
          </a:xfrm>
          <a:prstGeom prst="rect">
            <a:avLst/>
          </a:prstGeom>
        </p:spPr>
      </p:pic>
      <p:pic>
        <p:nvPicPr>
          <p:cNvPr id="7" name="Picture 6" title="Image of symbol meaning &quot;No&quot;">
            <a:extLst>
              <a:ext uri="{FF2B5EF4-FFF2-40B4-BE49-F238E27FC236}">
                <a16:creationId xmlns:a16="http://schemas.microsoft.com/office/drawing/2014/main" id="{138C5639-29FE-1481-6577-451C86D8ADC9}"/>
              </a:ext>
            </a:extLst>
          </p:cNvPr>
          <p:cNvPicPr>
            <a:picLocks noChangeAspect="1"/>
          </p:cNvPicPr>
          <p:nvPr/>
        </p:nvPicPr>
        <p:blipFill>
          <a:blip r:embed="rId6"/>
          <a:stretch>
            <a:fillRect/>
          </a:stretch>
        </p:blipFill>
        <p:spPr>
          <a:xfrm>
            <a:off x="3962481" y="3729708"/>
            <a:ext cx="414564" cy="451143"/>
          </a:xfrm>
          <a:prstGeom prst="rect">
            <a:avLst/>
          </a:prstGeom>
        </p:spPr>
      </p:pic>
      <p:pic>
        <p:nvPicPr>
          <p:cNvPr id="1026" name="Picture 2" descr="Ergodyne Blue Chill-Its® 6487 Performance Knit Multi-Band" title="Image of person wearing a neck gaiter pulled over their nose and mouth"/>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0014" y="4158378"/>
            <a:ext cx="1478607" cy="179024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title="Image of symbol meaning &quot;No&quot;">
            <a:extLst>
              <a:ext uri="{FF2B5EF4-FFF2-40B4-BE49-F238E27FC236}">
                <a16:creationId xmlns:a16="http://schemas.microsoft.com/office/drawing/2014/main" id="{138C5639-29FE-1481-6577-451C86D8ADC9}"/>
              </a:ext>
            </a:extLst>
          </p:cNvPr>
          <p:cNvPicPr>
            <a:picLocks noChangeAspect="1"/>
          </p:cNvPicPr>
          <p:nvPr/>
        </p:nvPicPr>
        <p:blipFill>
          <a:blip r:embed="rId6"/>
          <a:stretch>
            <a:fillRect/>
          </a:stretch>
        </p:blipFill>
        <p:spPr>
          <a:xfrm>
            <a:off x="1502914" y="3723076"/>
            <a:ext cx="414564" cy="451143"/>
          </a:xfrm>
          <a:prstGeom prst="rect">
            <a:avLst/>
          </a:prstGeom>
        </p:spPr>
      </p:pic>
      <p:sp>
        <p:nvSpPr>
          <p:cNvPr id="3" name="Content Placeholder 2"/>
          <p:cNvSpPr>
            <a:spLocks noGrp="1"/>
          </p:cNvSpPr>
          <p:nvPr>
            <p:ph idx="1"/>
          </p:nvPr>
        </p:nvSpPr>
        <p:spPr>
          <a:xfrm>
            <a:off x="838199" y="1553497"/>
            <a:ext cx="10607211" cy="1875503"/>
          </a:xfrm>
        </p:spPr>
        <p:txBody>
          <a:bodyPr>
            <a:normAutofit/>
          </a:bodyPr>
          <a:lstStyle/>
          <a:p>
            <a:r>
              <a:rPr lang="en-US" dirty="0"/>
              <a:t>Should have two straps that go around the head and be a snug </a:t>
            </a:r>
            <a:r>
              <a:rPr lang="en-US" dirty="0" smtClean="0"/>
              <a:t>fit.</a:t>
            </a:r>
            <a:endParaRPr lang="en-US" dirty="0"/>
          </a:p>
          <a:p>
            <a:r>
              <a:rPr lang="en-US" dirty="0"/>
              <a:t>Dust masks (paper masks) or masks with one strap or two straps that loop around the ear will not protect you from </a:t>
            </a:r>
            <a:r>
              <a:rPr lang="en-US" dirty="0" smtClean="0"/>
              <a:t>PM2.5.</a:t>
            </a:r>
            <a:endParaRPr lang="en-US" dirty="0"/>
          </a:p>
          <a:p>
            <a:pPr lvl="1"/>
            <a:r>
              <a:rPr lang="en-US" dirty="0"/>
              <a:t>Will not produce a snug fit or do not have needed filtering </a:t>
            </a:r>
            <a:r>
              <a:rPr lang="en-US" dirty="0" smtClean="0"/>
              <a:t>capabilities.</a:t>
            </a:r>
            <a:endParaRPr lang="en-US" dirty="0"/>
          </a:p>
          <a:p>
            <a:endParaRPr lang="en-US" dirty="0"/>
          </a:p>
        </p:txBody>
      </p:sp>
      <p:sp>
        <p:nvSpPr>
          <p:cNvPr id="2" name="Title 1"/>
          <p:cNvSpPr>
            <a:spLocks noGrp="1"/>
          </p:cNvSpPr>
          <p:nvPr>
            <p:ph type="title"/>
          </p:nvPr>
        </p:nvSpPr>
        <p:spPr/>
        <p:txBody>
          <a:bodyPr/>
          <a:lstStyle/>
          <a:p>
            <a:r>
              <a:rPr lang="en-US" dirty="0">
                <a:hlinkClick r:id="rId9"/>
              </a:rPr>
              <a:t>N-95 Respirators</a:t>
            </a:r>
            <a:endParaRPr lang="en-US" dirty="0"/>
          </a:p>
        </p:txBody>
      </p:sp>
    </p:spTree>
    <p:extLst>
      <p:ext uri="{BB962C8B-B14F-4D97-AF65-F5344CB8AC3E}">
        <p14:creationId xmlns:p14="http://schemas.microsoft.com/office/powerpoint/2010/main" val="26468750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se an N95 respirator marked NIOSH for the best protection against smoke.&#10;Place on strap of the mask above and one strap below the ears.  Do not cross the straps.&#10;Ensure the mask fits over the nose and under the chin.&#10;Pinch the metal bar over the nose to conform to the shape of your nose.&#10;To check fit, the respirator should collapse as you breathe in and not let air in from the sides." title="Graphic showing how to correctly wear an N95">
            <a:extLst>
              <a:ext uri="{FF2B5EF4-FFF2-40B4-BE49-F238E27FC236}">
                <a16:creationId xmlns:a16="http://schemas.microsoft.com/office/drawing/2014/main" id="{3AA3929F-6BB2-7FD4-CD2B-D87BBE1DFE46}"/>
              </a:ext>
            </a:extLst>
          </p:cNvPr>
          <p:cNvPicPr>
            <a:picLocks noChangeAspect="1"/>
          </p:cNvPicPr>
          <p:nvPr/>
        </p:nvPicPr>
        <p:blipFill>
          <a:blip r:embed="rId3"/>
          <a:stretch>
            <a:fillRect/>
          </a:stretch>
        </p:blipFill>
        <p:spPr>
          <a:xfrm>
            <a:off x="1729408" y="1690688"/>
            <a:ext cx="8733183" cy="4737148"/>
          </a:xfrm>
          <a:prstGeom prst="rect">
            <a:avLst/>
          </a:prstGeom>
        </p:spPr>
      </p:pic>
      <p:sp>
        <p:nvSpPr>
          <p:cNvPr id="2" name="Title 1"/>
          <p:cNvSpPr>
            <a:spLocks noGrp="1"/>
          </p:cNvSpPr>
          <p:nvPr>
            <p:ph type="title"/>
          </p:nvPr>
        </p:nvSpPr>
        <p:spPr/>
        <p:txBody>
          <a:bodyPr/>
          <a:lstStyle/>
          <a:p>
            <a:r>
              <a:rPr lang="en-US" dirty="0">
                <a:hlinkClick r:id="rId4"/>
              </a:rPr>
              <a:t>N-95 Respirators</a:t>
            </a:r>
            <a:endParaRPr lang="en-US" dirty="0"/>
          </a:p>
        </p:txBody>
      </p:sp>
    </p:spTree>
    <p:extLst>
      <p:ext uri="{BB962C8B-B14F-4D97-AF65-F5344CB8AC3E}">
        <p14:creationId xmlns:p14="http://schemas.microsoft.com/office/powerpoint/2010/main" val="6806648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title="Image of a replacement HEPA filter for air purifier">
            <a:extLst>
              <a:ext uri="{FF2B5EF4-FFF2-40B4-BE49-F238E27FC236}">
                <a16:creationId xmlns:a16="http://schemas.microsoft.com/office/drawing/2014/main" id="{10DC4089-A345-EE4A-54EC-78C3E644C3DB}"/>
              </a:ext>
            </a:extLst>
          </p:cNvPr>
          <p:cNvPicPr>
            <a:picLocks noChangeAspect="1"/>
          </p:cNvPicPr>
          <p:nvPr/>
        </p:nvPicPr>
        <p:blipFill>
          <a:blip r:embed="rId3"/>
          <a:stretch>
            <a:fillRect/>
          </a:stretch>
        </p:blipFill>
        <p:spPr>
          <a:xfrm>
            <a:off x="9893609" y="4208348"/>
            <a:ext cx="2298391" cy="2291652"/>
          </a:xfrm>
          <a:prstGeom prst="rect">
            <a:avLst/>
          </a:prstGeom>
        </p:spPr>
      </p:pic>
      <p:pic>
        <p:nvPicPr>
          <p:cNvPr id="4" name="Picture 3" title="Image of a HEPA Air Purifier">
            <a:extLst>
              <a:ext uri="{FF2B5EF4-FFF2-40B4-BE49-F238E27FC236}">
                <a16:creationId xmlns:a16="http://schemas.microsoft.com/office/drawing/2014/main" id="{B891EEDE-7CFD-EAE6-5EAC-CA0BD0989CF6}"/>
              </a:ext>
            </a:extLst>
          </p:cNvPr>
          <p:cNvPicPr>
            <a:picLocks noChangeAspect="1"/>
          </p:cNvPicPr>
          <p:nvPr/>
        </p:nvPicPr>
        <p:blipFill>
          <a:blip r:embed="rId4"/>
          <a:stretch>
            <a:fillRect/>
          </a:stretch>
        </p:blipFill>
        <p:spPr>
          <a:xfrm>
            <a:off x="8928868" y="1690688"/>
            <a:ext cx="2298391" cy="2743438"/>
          </a:xfrm>
          <a:prstGeom prst="rect">
            <a:avLst/>
          </a:prstGeom>
        </p:spPr>
      </p:pic>
      <p:sp>
        <p:nvSpPr>
          <p:cNvPr id="3" name="Content Placeholder 2">
            <a:extLst>
              <a:ext uri="{FF2B5EF4-FFF2-40B4-BE49-F238E27FC236}">
                <a16:creationId xmlns:a16="http://schemas.microsoft.com/office/drawing/2014/main" id="{7324A4BE-4A01-551D-FA19-B331B0D8E541}"/>
              </a:ext>
            </a:extLst>
          </p:cNvPr>
          <p:cNvSpPr>
            <a:spLocks noGrp="1"/>
          </p:cNvSpPr>
          <p:nvPr>
            <p:ph idx="1"/>
          </p:nvPr>
        </p:nvSpPr>
        <p:spPr>
          <a:xfrm>
            <a:off x="838200" y="1825625"/>
            <a:ext cx="6752303" cy="4351338"/>
          </a:xfrm>
        </p:spPr>
        <p:txBody>
          <a:bodyPr>
            <a:normAutofit fontScale="92500" lnSpcReduction="10000"/>
          </a:bodyPr>
          <a:lstStyle/>
          <a:p>
            <a:pPr marL="514350" marR="0" lvl="0" indent="-514350" algn="l" defTabSz="914400" rtl="0" eaLnBrk="1" fontAlgn="auto" latinLnBrk="0" hangingPunct="1">
              <a:lnSpc>
                <a:spcPct val="90000"/>
              </a:lnSpc>
              <a:spcBef>
                <a:spcPts val="1000"/>
              </a:spcBef>
              <a:spcAft>
                <a:spcPts val="0"/>
              </a:spcAft>
              <a:buClrTx/>
              <a:buSzTx/>
              <a:buFont typeface="+mj-lt"/>
              <a:buAutoNum type="arabicPeriod" startAt="3"/>
              <a:tabLst/>
              <a:defRPr/>
            </a:pPr>
            <a:r>
              <a:rPr kumimoji="0" lang="en-US" sz="2600" b="0" i="0" u="none" strike="noStrike" kern="1200" cap="none" spc="0" normalizeH="0" baseline="0" noProof="0" dirty="0" smtClean="0">
                <a:ln>
                  <a:noFill/>
                </a:ln>
                <a:solidFill>
                  <a:prstClr val="black"/>
                </a:solidFill>
                <a:effectLst/>
                <a:uLnTx/>
                <a:uFillTx/>
                <a:ea typeface="+mn-ea"/>
                <a:cs typeface="+mn-cs"/>
              </a:rPr>
              <a:t>Acquire </a:t>
            </a:r>
            <a:r>
              <a:rPr kumimoji="0" lang="en-US" sz="2600" b="0" i="0" u="none" strike="noStrike" kern="1200" cap="none" spc="0" normalizeH="0" baseline="0" noProof="0" dirty="0">
                <a:ln>
                  <a:noFill/>
                </a:ln>
                <a:solidFill>
                  <a:prstClr val="black"/>
                </a:solidFill>
                <a:effectLst/>
                <a:uLnTx/>
                <a:uFillTx/>
                <a:ea typeface="+mn-ea"/>
                <a:cs typeface="+mn-cs"/>
              </a:rPr>
              <a:t>a portable HEPA Air </a:t>
            </a:r>
            <a:r>
              <a:rPr kumimoji="0" lang="en-US" sz="2600" b="0" i="0" u="none" strike="noStrike" kern="1200" cap="none" spc="0" normalizeH="0" baseline="0" noProof="0" dirty="0" smtClean="0">
                <a:ln>
                  <a:noFill/>
                </a:ln>
                <a:solidFill>
                  <a:prstClr val="black"/>
                </a:solidFill>
                <a:effectLst/>
                <a:uLnTx/>
                <a:uFillTx/>
                <a:ea typeface="+mn-ea"/>
                <a:cs typeface="+mn-cs"/>
              </a:rPr>
              <a:t>Purifier. </a:t>
            </a:r>
            <a:endParaRPr kumimoji="0" lang="en-US" sz="2600" b="0" i="0" u="none" strike="noStrike" kern="1200" cap="none" spc="0" normalizeH="0" baseline="0" noProof="0" dirty="0">
              <a:ln>
                <a:noFill/>
              </a:ln>
              <a:solidFill>
                <a:prstClr val="black"/>
              </a:solidFill>
              <a:effectLst/>
              <a:uLnTx/>
              <a:uFillTx/>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ea typeface="+mn-ea"/>
                <a:cs typeface="+mn-cs"/>
              </a:rPr>
              <a:t>Should be CARB </a:t>
            </a:r>
            <a:r>
              <a:rPr kumimoji="0" lang="en-US" sz="2200" b="0" i="0" u="none" strike="noStrike" kern="1200" cap="none" spc="0" normalizeH="0" baseline="0" noProof="0" dirty="0" smtClean="0">
                <a:ln>
                  <a:noFill/>
                </a:ln>
                <a:solidFill>
                  <a:prstClr val="black"/>
                </a:solidFill>
                <a:effectLst/>
                <a:uLnTx/>
                <a:uFillTx/>
                <a:ea typeface="+mn-ea"/>
                <a:cs typeface="+mn-cs"/>
              </a:rPr>
              <a:t>certified.</a:t>
            </a:r>
            <a:endParaRPr kumimoji="0" lang="en-US" sz="2200" b="0" i="0" u="none" strike="noStrike" kern="1200" cap="none" spc="0" normalizeH="0" baseline="0" noProof="0" dirty="0">
              <a:ln>
                <a:noFill/>
              </a:ln>
              <a:solidFill>
                <a:prstClr val="black"/>
              </a:solidFill>
              <a:effectLst/>
              <a:uLnTx/>
              <a:uFillTx/>
              <a:ea typeface="+mn-ea"/>
              <a:cs typeface="+mn-cs"/>
            </a:endParaRPr>
          </a:p>
          <a:p>
            <a:pPr lvl="2">
              <a:defRPr/>
            </a:pPr>
            <a:r>
              <a:rPr kumimoji="0" lang="en-US" sz="1800" b="0" i="0" u="none" strike="noStrike" kern="1200" cap="none" spc="0" normalizeH="0" baseline="0" noProof="0" dirty="0">
                <a:ln>
                  <a:noFill/>
                </a:ln>
                <a:solidFill>
                  <a:prstClr val="black"/>
                </a:solidFill>
                <a:effectLst/>
                <a:uLnTx/>
                <a:uFillTx/>
                <a:ea typeface="+mn-ea"/>
                <a:cs typeface="+mn-cs"/>
              </a:rPr>
              <a:t> </a:t>
            </a:r>
            <a:r>
              <a:rPr lang="en-US" sz="1800" u="sng" dirty="0">
                <a:solidFill>
                  <a:srgbClr val="0563C1"/>
                </a:solidFill>
                <a:effectLst/>
                <a:ea typeface="Calibri" panose="020F0502020204030204" pitchFamily="34" charset="0"/>
                <a:cs typeface="Times New Roman" panose="02020603050405020304" pitchFamily="18" charset="0"/>
                <a:hlinkClick r:id="rId5"/>
              </a:rPr>
              <a:t>CARB Certified Air Cleaning Devices </a:t>
            </a:r>
            <a:r>
              <a:rPr lang="en-US" sz="1800" u="sng" dirty="0" smtClean="0">
                <a:solidFill>
                  <a:srgbClr val="0563C1"/>
                </a:solidFill>
                <a:effectLst/>
                <a:ea typeface="Calibri" panose="020F0502020204030204" pitchFamily="34" charset="0"/>
                <a:cs typeface="Times New Roman" panose="02020603050405020304" pitchFamily="18" charset="0"/>
                <a:hlinkClick r:id="rId5"/>
              </a:rPr>
              <a:t>List</a:t>
            </a:r>
            <a:endParaRPr lang="en-US" sz="1800" u="sng" dirty="0" smtClean="0">
              <a:solidFill>
                <a:srgbClr val="0563C1"/>
              </a:solidFill>
              <a:effectLst/>
              <a:ea typeface="Calibri" panose="020F0502020204030204" pitchFamily="34" charset="0"/>
              <a:cs typeface="Times New Roman" panose="02020603050405020304" pitchFamily="18" charset="0"/>
            </a:endParaRPr>
          </a:p>
          <a:p>
            <a:pPr lvl="2">
              <a:defRPr/>
            </a:pPr>
            <a:r>
              <a:rPr lang="en-US" sz="1800" dirty="0">
                <a:ea typeface="Calibri" panose="020F0502020204030204" pitchFamily="34" charset="0"/>
                <a:cs typeface="Times New Roman" panose="02020603050405020304" pitchFamily="18" charset="0"/>
              </a:rPr>
              <a:t>CARB certification shows that the air purifier meets electrical safety and ozone emission standards9.  </a:t>
            </a:r>
          </a:p>
          <a:p>
            <a:pPr lvl="2">
              <a:defRPr/>
            </a:pPr>
            <a:r>
              <a:rPr lang="en-US" sz="1800" dirty="0">
                <a:ea typeface="Calibri" panose="020F0502020204030204" pitchFamily="34" charset="0"/>
                <a:cs typeface="Times New Roman" panose="02020603050405020304" pitchFamily="18" charset="0"/>
              </a:rPr>
              <a:t>Size the Air Purifier needed by this equation </a:t>
            </a:r>
            <a:endParaRPr lang="en-US" sz="1800" dirty="0" smtClean="0">
              <a:ea typeface="Calibri" panose="020F0502020204030204" pitchFamily="34" charset="0"/>
              <a:cs typeface="Times New Roman" panose="02020603050405020304" pitchFamily="18" charset="0"/>
            </a:endParaRPr>
          </a:p>
          <a:p>
            <a:pPr lvl="3">
              <a:defRPr/>
            </a:pPr>
            <a:r>
              <a:rPr lang="en-US" sz="1600" dirty="0" smtClean="0">
                <a:ea typeface="Calibri" panose="020F0502020204030204" pitchFamily="34" charset="0"/>
                <a:cs typeface="Times New Roman" panose="02020603050405020304" pitchFamily="18" charset="0"/>
              </a:rPr>
              <a:t>X </a:t>
            </a:r>
            <a:r>
              <a:rPr lang="en-US" sz="1600" dirty="0">
                <a:ea typeface="Calibri" panose="020F0502020204030204" pitchFamily="34" charset="0"/>
                <a:cs typeface="Times New Roman" panose="02020603050405020304" pitchFamily="18" charset="0"/>
              </a:rPr>
              <a:t>CFM =(5 * (Room Length * Width* Height))/ 60 </a:t>
            </a:r>
          </a:p>
          <a:p>
            <a:pPr lvl="2">
              <a:defRPr/>
            </a:pPr>
            <a:r>
              <a:rPr lang="en-US" sz="1800" dirty="0">
                <a:ea typeface="Calibri" panose="020F0502020204030204" pitchFamily="34" charset="0"/>
                <a:cs typeface="Times New Roman" panose="02020603050405020304" pitchFamily="18" charset="0"/>
              </a:rPr>
              <a:t>Can also use Clean Air Delivery Rate (CADR) rating for tobacco smoke to size for intended room. CADR rating for tobacco smoke should be at least 65% of the room size in square feet (not volume! CADR assumes a room height of 8 feet). </a:t>
            </a:r>
          </a:p>
          <a:p>
            <a:pPr lvl="2">
              <a:defRPr/>
            </a:pPr>
            <a:endParaRPr lang="en-US" sz="1800" u="sng" dirty="0" smtClean="0">
              <a:solidFill>
                <a:srgbClr val="0563C1"/>
              </a:solidFill>
              <a:effectLst/>
              <a:ea typeface="Calibri" panose="020F0502020204030204" pitchFamily="34" charset="0"/>
              <a:cs typeface="Times New Roman" panose="02020603050405020304" pitchFamily="18" charset="0"/>
            </a:endParaRPr>
          </a:p>
          <a:p>
            <a:pPr lvl="1">
              <a:defRPr/>
            </a:pPr>
            <a:r>
              <a:rPr lang="en-US" sz="2200" dirty="0" smtClean="0">
                <a:ea typeface="Calibri" panose="020F0502020204030204" pitchFamily="34" charset="0"/>
                <a:cs typeface="Times New Roman" panose="02020603050405020304" pitchFamily="18" charset="0"/>
              </a:rPr>
              <a:t>The </a:t>
            </a:r>
            <a:r>
              <a:rPr lang="en-US" sz="2200" dirty="0">
                <a:ea typeface="Calibri" panose="020F0502020204030204" pitchFamily="34" charset="0"/>
                <a:cs typeface="Times New Roman" panose="02020603050405020304" pitchFamily="18" charset="0"/>
              </a:rPr>
              <a:t>advertised square footage should meet or exceed the size of the intended </a:t>
            </a:r>
            <a:r>
              <a:rPr lang="en-US" sz="2200" dirty="0" smtClean="0">
                <a:ea typeface="Calibri" panose="020F0502020204030204" pitchFamily="34" charset="0"/>
                <a:cs typeface="Times New Roman" panose="02020603050405020304" pitchFamily="18" charset="0"/>
              </a:rPr>
              <a:t>room.</a:t>
            </a:r>
            <a:endParaRPr lang="en-US" sz="2200" dirty="0">
              <a:ea typeface="Calibri" panose="020F0502020204030204" pitchFamily="34" charset="0"/>
              <a:cs typeface="Times New Roman" panose="02020603050405020304" pitchFamily="18" charset="0"/>
            </a:endParaRPr>
          </a:p>
          <a:p>
            <a:pPr lvl="1">
              <a:defRPr/>
            </a:pPr>
            <a:r>
              <a:rPr lang="en-US" sz="2200" dirty="0">
                <a:effectLst/>
                <a:ea typeface="Calibri" panose="020F0502020204030204" pitchFamily="34" charset="0"/>
                <a:cs typeface="Times New Roman" panose="02020603050405020304" pitchFamily="18" charset="0"/>
              </a:rPr>
              <a:t>Should maintain a supply of filters and change them according to manufacturer’s instructions. </a:t>
            </a:r>
          </a:p>
          <a:p>
            <a:pPr lvl="1">
              <a:defRPr/>
            </a:pPr>
            <a:endParaRPr lang="en-US" sz="2200" dirty="0">
              <a:effectLst/>
              <a:ea typeface="Calibri" panose="020F0502020204030204" pitchFamily="34" charset="0"/>
              <a:cs typeface="Times New Roman" panose="02020603050405020304" pitchFamily="18" charset="0"/>
            </a:endParaRPr>
          </a:p>
          <a:p>
            <a:pPr lvl="1">
              <a:defRPr/>
            </a:pP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2" name="Title 1">
            <a:extLst>
              <a:ext uri="{FF2B5EF4-FFF2-40B4-BE49-F238E27FC236}">
                <a16:creationId xmlns:a16="http://schemas.microsoft.com/office/drawing/2014/main" id="{72658700-DEC4-E88F-FD5A-8CFF3C172E32}"/>
              </a:ext>
            </a:extLst>
          </p:cNvPr>
          <p:cNvSpPr>
            <a:spLocks noGrp="1"/>
          </p:cNvSpPr>
          <p:nvPr>
            <p:ph type="title"/>
          </p:nvPr>
        </p:nvSpPr>
        <p:spPr/>
        <p:txBody>
          <a:bodyPr/>
          <a:lstStyle/>
          <a:p>
            <a:r>
              <a:rPr lang="en-US" dirty="0"/>
              <a:t>Preparing for Wildfire Smoke</a:t>
            </a:r>
          </a:p>
        </p:txBody>
      </p:sp>
    </p:spTree>
    <p:extLst>
      <p:ext uri="{BB962C8B-B14F-4D97-AF65-F5344CB8AC3E}">
        <p14:creationId xmlns:p14="http://schemas.microsoft.com/office/powerpoint/2010/main" val="33112884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descr="What is the component of wildfire smoke we are most concerned about?”&#10;" title="Question"/>
          <p:cNvSpPr>
            <a:spLocks noGrp="1"/>
          </p:cNvSpPr>
          <p:nvPr>
            <p:ph type="title"/>
          </p:nvPr>
        </p:nvSpPr>
        <p:spPr/>
        <p:txBody>
          <a:bodyPr/>
          <a:lstStyle/>
          <a:p>
            <a:r>
              <a:rPr lang="en-US" dirty="0"/>
              <a:t>What is Wildfire Smoke?</a:t>
            </a:r>
          </a:p>
        </p:txBody>
      </p:sp>
    </p:spTree>
    <p:extLst>
      <p:ext uri="{BB962C8B-B14F-4D97-AF65-F5344CB8AC3E}">
        <p14:creationId xmlns:p14="http://schemas.microsoft.com/office/powerpoint/2010/main" val="23791772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terials Needed to make a HEPA air purifier:  20x20x1 inch MERV 13 air filter.  a 20x20 inch box fan that is UL or ETL certified (use a model 2012 or newer).  Claps or duct tape or bungee cord.&#10;To Assemble:  Attach the air filter to the back of the box fan using either clamps, duct tape or bungee corde.  Check the filter for the direction of air flow (this is marked on the side of the filter) and ensure it matches the air flow through the box fan.  Replace the filter when visibly dirty." title="Image showing how to make a do it yourself HEPA air purifer"/>
          <p:cNvPicPr>
            <a:picLocks noChangeAspect="1"/>
          </p:cNvPicPr>
          <p:nvPr/>
        </p:nvPicPr>
        <p:blipFill>
          <a:blip r:embed="rId2"/>
          <a:stretch>
            <a:fillRect/>
          </a:stretch>
        </p:blipFill>
        <p:spPr>
          <a:xfrm>
            <a:off x="2116950" y="2014325"/>
            <a:ext cx="8178229" cy="4843675"/>
          </a:xfrm>
          <a:prstGeom prst="rect">
            <a:avLst/>
          </a:prstGeom>
          <a:effectLst>
            <a:softEdge rad="114300"/>
          </a:effectLst>
        </p:spPr>
      </p:pic>
      <p:sp>
        <p:nvSpPr>
          <p:cNvPr id="5" name="TextBox 4"/>
          <p:cNvSpPr txBox="1"/>
          <p:nvPr/>
        </p:nvSpPr>
        <p:spPr>
          <a:xfrm>
            <a:off x="838200" y="1405823"/>
            <a:ext cx="10775731" cy="461665"/>
          </a:xfrm>
          <a:prstGeom prst="rect">
            <a:avLst/>
          </a:prstGeom>
          <a:noFill/>
        </p:spPr>
        <p:txBody>
          <a:bodyPr wrap="square" rtlCol="0">
            <a:spAutoFit/>
          </a:bodyPr>
          <a:lstStyle/>
          <a:p>
            <a:r>
              <a:rPr lang="en-US" sz="2400" dirty="0"/>
              <a:t>If you do not have access to a commercial portable HEPA Air Purifier, you can DIY </a:t>
            </a:r>
            <a:r>
              <a:rPr lang="en-US" sz="2400" dirty="0" smtClean="0"/>
              <a:t>one.</a:t>
            </a:r>
            <a:endParaRPr lang="en-US" sz="2400" dirty="0"/>
          </a:p>
        </p:txBody>
      </p:sp>
      <p:sp>
        <p:nvSpPr>
          <p:cNvPr id="2" name="Title 1"/>
          <p:cNvSpPr>
            <a:spLocks noGrp="1"/>
          </p:cNvSpPr>
          <p:nvPr>
            <p:ph type="title"/>
          </p:nvPr>
        </p:nvSpPr>
        <p:spPr/>
        <p:txBody>
          <a:bodyPr/>
          <a:lstStyle/>
          <a:p>
            <a:r>
              <a:rPr lang="en-US" dirty="0"/>
              <a:t>DIY Air Cleaner </a:t>
            </a:r>
          </a:p>
        </p:txBody>
      </p:sp>
    </p:spTree>
    <p:extLst>
      <p:ext uri="{BB962C8B-B14F-4D97-AF65-F5344CB8AC3E}">
        <p14:creationId xmlns:p14="http://schemas.microsoft.com/office/powerpoint/2010/main" val="35738797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nly fans made after 2012 contain the safety features to prevent fire from overheated motor.  Always refer to manufacturer instructions as some fans specifically prohibit covering fan grill in the use instructions. &#10;" title="Image of a DIY HEPA air purifier made using a box fan and MERV 13 air filter"/>
          <p:cNvPicPr>
            <a:picLocks noChangeAspect="1"/>
          </p:cNvPicPr>
          <p:nvPr/>
        </p:nvPicPr>
        <p:blipFill>
          <a:blip r:embed="rId3"/>
          <a:stretch>
            <a:fillRect/>
          </a:stretch>
        </p:blipFill>
        <p:spPr>
          <a:xfrm>
            <a:off x="7366571" y="1690688"/>
            <a:ext cx="3883202" cy="3992369"/>
          </a:xfrm>
          <a:prstGeom prst="rect">
            <a:avLst/>
          </a:prstGeom>
          <a:effectLst>
            <a:softEdge rad="152400"/>
          </a:effectLst>
        </p:spPr>
      </p:pic>
      <p:sp>
        <p:nvSpPr>
          <p:cNvPr id="3" name="Content Placeholder 2"/>
          <p:cNvSpPr>
            <a:spLocks noGrp="1"/>
          </p:cNvSpPr>
          <p:nvPr>
            <p:ph idx="1"/>
          </p:nvPr>
        </p:nvSpPr>
        <p:spPr>
          <a:xfrm>
            <a:off x="838200" y="1825625"/>
            <a:ext cx="6199598" cy="4351338"/>
          </a:xfrm>
        </p:spPr>
        <p:txBody>
          <a:bodyPr/>
          <a:lstStyle/>
          <a:p>
            <a:r>
              <a:rPr lang="en-US" dirty="0" smtClean="0"/>
              <a:t>Tips: </a:t>
            </a:r>
            <a:endParaRPr lang="en-US" dirty="0"/>
          </a:p>
          <a:p>
            <a:pPr lvl="1"/>
            <a:r>
              <a:rPr lang="en-US" dirty="0"/>
              <a:t>Use a UL or ETL approved box fan that is a 2012 or newer model. </a:t>
            </a:r>
          </a:p>
          <a:p>
            <a:pPr lvl="2"/>
            <a:r>
              <a:rPr lang="en-US" dirty="0"/>
              <a:t>Fans modeled prior to 2012 don’t have new safety </a:t>
            </a:r>
            <a:r>
              <a:rPr lang="en-US" dirty="0" smtClean="0"/>
              <a:t>features that prevent the motor from overheating </a:t>
            </a:r>
            <a:r>
              <a:rPr lang="en-US" dirty="0"/>
              <a:t>and may pose fire risk. </a:t>
            </a:r>
          </a:p>
          <a:p>
            <a:pPr lvl="1"/>
            <a:r>
              <a:rPr lang="en-US" dirty="0"/>
              <a:t>Have extra MERV 13 filters on </a:t>
            </a:r>
            <a:r>
              <a:rPr lang="en-US" dirty="0" smtClean="0"/>
              <a:t>hand.</a:t>
            </a:r>
            <a:endParaRPr lang="en-US" dirty="0"/>
          </a:p>
          <a:p>
            <a:pPr lvl="2"/>
            <a:r>
              <a:rPr lang="en-US" dirty="0"/>
              <a:t>During heavy smoke, they may need to be changed every few </a:t>
            </a:r>
            <a:r>
              <a:rPr lang="en-US" dirty="0" smtClean="0"/>
              <a:t>days</a:t>
            </a:r>
            <a:r>
              <a:rPr lang="en-US" dirty="0"/>
              <a:t>. </a:t>
            </a:r>
          </a:p>
          <a:p>
            <a:pPr lvl="1"/>
            <a:r>
              <a:rPr lang="en-US" dirty="0"/>
              <a:t>Useful for small rooms, such as bedrooms. </a:t>
            </a:r>
          </a:p>
          <a:p>
            <a:pPr lvl="1"/>
            <a:endParaRPr lang="en-US" dirty="0"/>
          </a:p>
        </p:txBody>
      </p:sp>
      <p:sp>
        <p:nvSpPr>
          <p:cNvPr id="2" name="Title 1"/>
          <p:cNvSpPr>
            <a:spLocks noGrp="1"/>
          </p:cNvSpPr>
          <p:nvPr>
            <p:ph type="title"/>
          </p:nvPr>
        </p:nvSpPr>
        <p:spPr/>
        <p:txBody>
          <a:bodyPr/>
          <a:lstStyle/>
          <a:p>
            <a:r>
              <a:rPr lang="en-US" dirty="0"/>
              <a:t>DIY Air Cleaner </a:t>
            </a:r>
          </a:p>
        </p:txBody>
      </p:sp>
    </p:spTree>
    <p:extLst>
      <p:ext uri="{BB962C8B-B14F-4D97-AF65-F5344CB8AC3E}">
        <p14:creationId xmlns:p14="http://schemas.microsoft.com/office/powerpoint/2010/main" val="25756430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Image of MERV 13 air filters">
            <a:extLst>
              <a:ext uri="{FF2B5EF4-FFF2-40B4-BE49-F238E27FC236}">
                <a16:creationId xmlns:a16="http://schemas.microsoft.com/office/drawing/2014/main" id="{D888A454-23B3-04CF-8C3D-05954C1AACA4}"/>
              </a:ext>
            </a:extLst>
          </p:cNvPr>
          <p:cNvPicPr>
            <a:picLocks noChangeAspect="1"/>
          </p:cNvPicPr>
          <p:nvPr/>
        </p:nvPicPr>
        <p:blipFill>
          <a:blip r:embed="rId2"/>
          <a:stretch>
            <a:fillRect/>
          </a:stretch>
        </p:blipFill>
        <p:spPr>
          <a:xfrm>
            <a:off x="8681883" y="1120376"/>
            <a:ext cx="3065708" cy="3065708"/>
          </a:xfrm>
          <a:prstGeom prst="rect">
            <a:avLst/>
          </a:prstGeom>
        </p:spPr>
      </p:pic>
      <p:sp>
        <p:nvSpPr>
          <p:cNvPr id="3" name="Content Placeholder 2">
            <a:extLst>
              <a:ext uri="{FF2B5EF4-FFF2-40B4-BE49-F238E27FC236}">
                <a16:creationId xmlns:a16="http://schemas.microsoft.com/office/drawing/2014/main" id="{8861AAE1-E652-27DC-830A-DDDFA8EB8D2F}"/>
              </a:ext>
            </a:extLst>
          </p:cNvPr>
          <p:cNvSpPr>
            <a:spLocks noGrp="1"/>
          </p:cNvSpPr>
          <p:nvPr>
            <p:ph idx="1"/>
          </p:nvPr>
        </p:nvSpPr>
        <p:spPr>
          <a:xfrm>
            <a:off x="838200" y="1825625"/>
            <a:ext cx="7666703" cy="4351338"/>
          </a:xfrm>
        </p:spPr>
        <p:txBody>
          <a:bodyPr/>
          <a:lstStyle/>
          <a:p>
            <a:pPr marL="514350" marR="0" lvl="0" indent="-514350" algn="l" defTabSz="914400" rtl="0" eaLnBrk="1" fontAlgn="auto" latinLnBrk="0" hangingPunct="1">
              <a:lnSpc>
                <a:spcPct val="90000"/>
              </a:lnSpc>
              <a:spcBef>
                <a:spcPts val="1000"/>
              </a:spcBef>
              <a:spcAft>
                <a:spcPts val="0"/>
              </a:spcAft>
              <a:buClrTx/>
              <a:buSzTx/>
              <a:buFont typeface="+mj-lt"/>
              <a:buAutoNum type="arabicPeriod" startAt="4"/>
              <a:tabLst/>
              <a:defRPr/>
            </a:pPr>
            <a:r>
              <a:rPr kumimoji="0" lang="en-US" sz="2600" b="0" i="0" u="none" strike="noStrike" kern="1200" cap="none" spc="0" normalizeH="0" baseline="0" noProof="0" dirty="0" smtClean="0">
                <a:ln>
                  <a:noFill/>
                </a:ln>
                <a:solidFill>
                  <a:prstClr val="black"/>
                </a:solidFill>
                <a:effectLst/>
                <a:uLnTx/>
                <a:uFillTx/>
                <a:latin typeface="Calibri" panose="020F0502020204030204"/>
                <a:ea typeface="+mn-ea"/>
                <a:cs typeface="+mn-cs"/>
              </a:rPr>
              <a:t>If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you have </a:t>
            </a:r>
            <a:r>
              <a:rPr kumimoji="0" lang="en-US" sz="2600" b="0" i="0" u="none" strike="noStrike" kern="1200" cap="none" spc="0" normalizeH="0" baseline="0" noProof="0" dirty="0" smtClean="0">
                <a:ln>
                  <a:noFill/>
                </a:ln>
                <a:solidFill>
                  <a:prstClr val="black"/>
                </a:solidFill>
                <a:effectLst/>
                <a:uLnTx/>
                <a:uFillTx/>
                <a:latin typeface="Calibri" panose="020F0502020204030204"/>
                <a:ea typeface="+mn-ea"/>
                <a:cs typeface="+mn-cs"/>
              </a:rPr>
              <a:t>Central Air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Conditioning, install a MERV 13 filter if your system can handle it.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Higher rating filters may overload system, </a:t>
            </a:r>
            <a:r>
              <a:rPr kumimoji="0" lang="en-US" sz="2200" b="0" i="0" u="none" strike="noStrike" kern="1200" cap="none" spc="0" normalizeH="0" baseline="0" noProof="0" dirty="0" smtClean="0">
                <a:ln>
                  <a:noFill/>
                </a:ln>
                <a:solidFill>
                  <a:prstClr val="black"/>
                </a:solidFill>
                <a:effectLst/>
                <a:uLnTx/>
                <a:uFillTx/>
                <a:latin typeface="Calibri" panose="020F0502020204030204"/>
                <a:ea typeface="+mn-ea"/>
                <a:cs typeface="+mn-cs"/>
              </a:rPr>
              <a:t>so check </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manufacturer’s </a:t>
            </a:r>
            <a:r>
              <a:rPr kumimoji="0" lang="en-US" sz="2200" b="0" i="0" u="none" strike="noStrike" kern="1200" cap="none" spc="0" normalizeH="0" baseline="0" noProof="0" dirty="0" smtClean="0">
                <a:ln>
                  <a:noFill/>
                </a:ln>
                <a:solidFill>
                  <a:prstClr val="black"/>
                </a:solidFill>
                <a:effectLst/>
                <a:uLnTx/>
                <a:uFillTx/>
                <a:latin typeface="Calibri" panose="020F0502020204030204"/>
                <a:ea typeface="+mn-ea"/>
                <a:cs typeface="+mn-cs"/>
              </a:rPr>
              <a:t>recommendations</a:t>
            </a:r>
            <a:r>
              <a:rPr kumimoji="0" lang="en-US" sz="2200" b="0" i="0" u="none" strike="noStrike" kern="1200" cap="none" spc="0" normalizeH="0" noProof="0" dirty="0" smtClean="0">
                <a:ln>
                  <a:noFill/>
                </a:ln>
                <a:solidFill>
                  <a:prstClr val="black"/>
                </a:solidFill>
                <a:effectLst/>
                <a:uLnTx/>
                <a:uFillTx/>
                <a:latin typeface="Calibri" panose="020F0502020204030204"/>
                <a:ea typeface="+mn-ea"/>
                <a:cs typeface="+mn-cs"/>
              </a:rPr>
              <a:t> before using a MERV 13 filter in your </a:t>
            </a:r>
            <a:r>
              <a:rPr kumimoji="0" lang="en-US" sz="2200" b="0" i="0" u="none" strike="noStrike" kern="1200" cap="none" spc="0" normalizeH="0" noProof="0" dirty="0" smtClean="0">
                <a:ln>
                  <a:noFill/>
                </a:ln>
                <a:solidFill>
                  <a:prstClr val="black"/>
                </a:solidFill>
                <a:effectLst/>
                <a:uLnTx/>
                <a:uFillTx/>
                <a:latin typeface="Calibri" panose="020F0502020204030204"/>
                <a:ea typeface="+mn-ea"/>
                <a:cs typeface="+mn-cs"/>
              </a:rPr>
              <a:t>home’s air </a:t>
            </a:r>
            <a:r>
              <a:rPr kumimoji="0" lang="en-US" sz="2200" b="0" i="0" u="none" strike="noStrike" kern="1200" cap="none" spc="0" normalizeH="0" noProof="0" dirty="0" smtClean="0">
                <a:ln>
                  <a:noFill/>
                </a:ln>
                <a:solidFill>
                  <a:prstClr val="black"/>
                </a:solidFill>
                <a:effectLst/>
                <a:uLnTx/>
                <a:uFillTx/>
                <a:latin typeface="Calibri" panose="020F0502020204030204"/>
                <a:ea typeface="+mn-ea"/>
                <a:cs typeface="+mn-cs"/>
              </a:rPr>
              <a:t>conditioning system.</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sz="2200" dirty="0">
              <a:solidFill>
                <a:prstClr val="black"/>
              </a:solidFill>
              <a:latin typeface="Calibri" panose="020F0502020204030204"/>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600" dirty="0">
                <a:solidFill>
                  <a:prstClr val="black"/>
                </a:solidFill>
                <a:latin typeface="Calibri" panose="020F0502020204030204"/>
              </a:rPr>
              <a:t>5</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Assess home and ensure it is </a:t>
            </a:r>
            <a:r>
              <a:rPr kumimoji="0" lang="en-US" sz="2600" b="0" i="0" u="none" strike="noStrike" kern="1200" cap="none" spc="0" normalizeH="0" baseline="0" noProof="0" dirty="0" smtClean="0">
                <a:ln>
                  <a:noFill/>
                </a:ln>
                <a:solidFill>
                  <a:prstClr val="black"/>
                </a:solidFill>
                <a:effectLst/>
                <a:uLnTx/>
                <a:uFillTx/>
                <a:latin typeface="Calibri" panose="020F0502020204030204"/>
                <a:ea typeface="+mn-ea"/>
                <a:cs typeface="+mn-cs"/>
              </a:rPr>
              <a:t>weatherized. </a:t>
            </a: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Seal any intrusion points around doors and </a:t>
            </a:r>
            <a:r>
              <a:rPr kumimoji="0" lang="en-US" sz="2200" b="0" i="0" u="none" strike="noStrike" kern="1200" cap="none" spc="0" normalizeH="0" baseline="0" noProof="0" dirty="0" smtClean="0">
                <a:ln>
                  <a:noFill/>
                </a:ln>
                <a:solidFill>
                  <a:prstClr val="black"/>
                </a:solidFill>
                <a:effectLst/>
                <a:uLnTx/>
                <a:uFillTx/>
                <a:latin typeface="Calibri" panose="020F0502020204030204"/>
                <a:ea typeface="+mn-ea"/>
                <a:cs typeface="+mn-cs"/>
              </a:rPr>
              <a:t>windows.</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Close your fireplace damper to prevent smoke from coming in through the chimney. </a:t>
            </a:r>
          </a:p>
          <a:p>
            <a:pPr>
              <a:spcBef>
                <a:spcPts val="500"/>
              </a:spcBef>
              <a:defRPr/>
            </a:pP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2" name="Title 1">
            <a:extLst>
              <a:ext uri="{FF2B5EF4-FFF2-40B4-BE49-F238E27FC236}">
                <a16:creationId xmlns:a16="http://schemas.microsoft.com/office/drawing/2014/main" id="{C85BEEA1-6502-6E99-74B0-AA537F99BF74}"/>
              </a:ext>
            </a:extLst>
          </p:cNvPr>
          <p:cNvSpPr>
            <a:spLocks noGrp="1"/>
          </p:cNvSpPr>
          <p:nvPr>
            <p:ph type="title"/>
          </p:nvPr>
        </p:nvSpPr>
        <p:spPr/>
        <p:txBody>
          <a:bodyPr/>
          <a:lstStyle/>
          <a:p>
            <a:r>
              <a:rPr lang="en-US" dirty="0"/>
              <a:t>Preparing for Wildfire Smoke</a:t>
            </a:r>
          </a:p>
        </p:txBody>
      </p:sp>
    </p:spTree>
    <p:extLst>
      <p:ext uri="{BB962C8B-B14F-4D97-AF65-F5344CB8AC3E}">
        <p14:creationId xmlns:p14="http://schemas.microsoft.com/office/powerpoint/2010/main" val="24480583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270643" y="5626897"/>
            <a:ext cx="6457455" cy="600164"/>
          </a:xfrm>
          <a:prstGeom prst="rect">
            <a:avLst/>
          </a:prstGeom>
          <a:noFill/>
        </p:spPr>
        <p:txBody>
          <a:bodyPr wrap="square" rtlCol="0">
            <a:spAutoFit/>
          </a:bodyPr>
          <a:lstStyle/>
          <a:p>
            <a:r>
              <a:rPr lang="en-US" sz="1100" dirty="0" smtClean="0"/>
              <a:t>Source:  </a:t>
            </a:r>
            <a:r>
              <a:rPr lang="en-US" sz="1100" dirty="0"/>
              <a:t>https://www.epa.gov/indoor-air-quality-iaq/create-clean-room-protect-indoor-air-quality-during-wildfire</a:t>
            </a:r>
          </a:p>
          <a:p>
            <a:endParaRPr lang="en-US" sz="1100" dirty="0"/>
          </a:p>
        </p:txBody>
      </p:sp>
      <p:pic>
        <p:nvPicPr>
          <p:cNvPr id="4" name="Picture 3" descr="Choose a roome that comfortably fits everyone.&#10;Close windows and doors to the room but do not block exits.&#10;Filter the air in the room using a certified portable air purifier and run it continuously on the highest setting.&#10;Avoid activities that create smoke or particles in the home.&#10;Stay cool by running fans or air conditioning set to recirculation.&#10;Use a damp cloth or mop to trap settles dust and particles." title="Graphic showing how the create a cleaner air space in your home"/>
          <p:cNvPicPr>
            <a:picLocks noChangeAspect="1"/>
          </p:cNvPicPr>
          <p:nvPr/>
        </p:nvPicPr>
        <p:blipFill>
          <a:blip r:embed="rId3"/>
          <a:stretch>
            <a:fillRect/>
          </a:stretch>
        </p:blipFill>
        <p:spPr>
          <a:xfrm>
            <a:off x="5270643" y="2057319"/>
            <a:ext cx="6457456" cy="3503029"/>
          </a:xfrm>
          <a:prstGeom prst="rect">
            <a:avLst/>
          </a:prstGeom>
          <a:effectLst>
            <a:softEdge rad="0"/>
          </a:effectLst>
        </p:spPr>
      </p:pic>
      <p:sp>
        <p:nvSpPr>
          <p:cNvPr id="3" name="Content Placeholder 2"/>
          <p:cNvSpPr>
            <a:spLocks noGrp="1"/>
          </p:cNvSpPr>
          <p:nvPr>
            <p:ph idx="1"/>
          </p:nvPr>
        </p:nvSpPr>
        <p:spPr>
          <a:xfrm>
            <a:off x="838200" y="1825625"/>
            <a:ext cx="4319427" cy="4351338"/>
          </a:xfrm>
        </p:spPr>
        <p:txBody>
          <a:bodyPr>
            <a:normAutofit fontScale="85000" lnSpcReduction="10000"/>
          </a:bodyPr>
          <a:lstStyle/>
          <a:p>
            <a:pPr marL="514350" indent="-514350">
              <a:buFont typeface="+mj-lt"/>
              <a:buAutoNum type="arabicPeriod" startAt="6"/>
            </a:pPr>
            <a:r>
              <a:rPr lang="en-US" dirty="0" smtClean="0"/>
              <a:t>Plan </a:t>
            </a:r>
            <a:r>
              <a:rPr lang="en-US" dirty="0"/>
              <a:t>to Have a </a:t>
            </a:r>
            <a:r>
              <a:rPr lang="en-US" dirty="0">
                <a:hlinkClick r:id="rId4"/>
              </a:rPr>
              <a:t>Clean Air Room in your </a:t>
            </a:r>
            <a:r>
              <a:rPr lang="en-US" dirty="0" smtClean="0">
                <a:hlinkClick r:id="rId4"/>
              </a:rPr>
              <a:t>home</a:t>
            </a:r>
            <a:r>
              <a:rPr lang="en-US" dirty="0" smtClean="0"/>
              <a:t>:</a:t>
            </a:r>
            <a:endParaRPr lang="en-US" dirty="0"/>
          </a:p>
          <a:p>
            <a:pPr lvl="1"/>
            <a:r>
              <a:rPr lang="en-US" dirty="0"/>
              <a:t>Especially if you cannot keep smoke out of the </a:t>
            </a:r>
            <a:r>
              <a:rPr lang="en-US" dirty="0" smtClean="0"/>
              <a:t>home;</a:t>
            </a:r>
            <a:endParaRPr lang="en-US" dirty="0"/>
          </a:p>
          <a:p>
            <a:pPr lvl="1"/>
            <a:r>
              <a:rPr lang="en-US" dirty="0" smtClean="0"/>
              <a:t>Choose a room </a:t>
            </a:r>
            <a:r>
              <a:rPr lang="en-US" dirty="0"/>
              <a:t>with sealed doors and windows and preferably with attached </a:t>
            </a:r>
            <a:r>
              <a:rPr lang="en-US" dirty="0" smtClean="0"/>
              <a:t>bathroom;</a:t>
            </a:r>
            <a:endParaRPr lang="en-US" dirty="0"/>
          </a:p>
          <a:p>
            <a:pPr lvl="1"/>
            <a:r>
              <a:rPr lang="en-US" dirty="0" smtClean="0"/>
              <a:t>Outfit room </a:t>
            </a:r>
            <a:r>
              <a:rPr lang="en-US" dirty="0"/>
              <a:t>with a portable HEPA air purifier that is sized for the square footage of the </a:t>
            </a:r>
            <a:r>
              <a:rPr lang="en-US" dirty="0" smtClean="0"/>
              <a:t>room</a:t>
            </a:r>
            <a:r>
              <a:rPr lang="en-US" dirty="0"/>
              <a:t>;</a:t>
            </a:r>
          </a:p>
          <a:p>
            <a:pPr lvl="1"/>
            <a:r>
              <a:rPr lang="en-US" dirty="0"/>
              <a:t>Use fans to cool the air, do not use evaporative </a:t>
            </a:r>
            <a:r>
              <a:rPr lang="en-US" dirty="0" smtClean="0"/>
              <a:t>coolers (a.k.a. </a:t>
            </a:r>
            <a:r>
              <a:rPr lang="en-US" dirty="0"/>
              <a:t>“swamp coolers</a:t>
            </a:r>
            <a:r>
              <a:rPr lang="en-US" dirty="0" smtClean="0"/>
              <a:t>”) </a:t>
            </a:r>
            <a:r>
              <a:rPr lang="en-US" dirty="0"/>
              <a:t>as </a:t>
            </a:r>
            <a:r>
              <a:rPr lang="en-US" dirty="0" smtClean="0"/>
              <a:t>they </a:t>
            </a:r>
            <a:r>
              <a:rPr lang="en-US" dirty="0"/>
              <a:t>pull </a:t>
            </a:r>
            <a:r>
              <a:rPr lang="en-US" dirty="0" smtClean="0"/>
              <a:t>unfiltered outside </a:t>
            </a:r>
            <a:r>
              <a:rPr lang="en-US" dirty="0"/>
              <a:t>air into the home.  </a:t>
            </a:r>
          </a:p>
          <a:p>
            <a:pPr lvl="1"/>
            <a:endParaRPr lang="en-US" dirty="0"/>
          </a:p>
        </p:txBody>
      </p:sp>
      <p:sp>
        <p:nvSpPr>
          <p:cNvPr id="2" name="Title 1"/>
          <p:cNvSpPr>
            <a:spLocks noGrp="1"/>
          </p:cNvSpPr>
          <p:nvPr>
            <p:ph type="title"/>
          </p:nvPr>
        </p:nvSpPr>
        <p:spPr/>
        <p:txBody>
          <a:bodyPr/>
          <a:lstStyle/>
          <a:p>
            <a:r>
              <a:rPr lang="en-US" dirty="0"/>
              <a:t>Preparing for Wildfire Smoke</a:t>
            </a:r>
          </a:p>
        </p:txBody>
      </p:sp>
    </p:spTree>
    <p:extLst>
      <p:ext uri="{BB962C8B-B14F-4D97-AF65-F5344CB8AC3E}">
        <p14:creationId xmlns:p14="http://schemas.microsoft.com/office/powerpoint/2010/main" val="182971665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hlinkClick r:id="rId2"/>
              </a:rPr>
              <a:t>Minnesota Department of Health:  Wildfire Smoke and Health</a:t>
            </a:r>
            <a:endParaRPr lang="en-US" dirty="0" smtClean="0"/>
          </a:p>
          <a:p>
            <a:r>
              <a:rPr lang="en-US" dirty="0" smtClean="0">
                <a:hlinkClick r:id="rId3"/>
              </a:rPr>
              <a:t>UC Davis Environmental Health Sciences Center:  Environmental Health Impacts of Wildfire</a:t>
            </a:r>
            <a:endParaRPr lang="en-US" dirty="0" smtClean="0"/>
          </a:p>
          <a:p>
            <a:r>
              <a:rPr lang="en-US" dirty="0" smtClean="0">
                <a:hlinkClick r:id="rId4"/>
              </a:rPr>
              <a:t>Journal of Thoracic Disease:  The impact of PM2.5 on the human respiratory system</a:t>
            </a:r>
            <a:endParaRPr lang="en-US" dirty="0" smtClean="0"/>
          </a:p>
          <a:p>
            <a:r>
              <a:rPr lang="en-US" dirty="0" smtClean="0">
                <a:hlinkClick r:id="rId5"/>
              </a:rPr>
              <a:t>US EPA Brochure:  Particle Pollution and Your Health</a:t>
            </a:r>
            <a:endParaRPr lang="en-US" dirty="0" smtClean="0"/>
          </a:p>
          <a:p>
            <a:r>
              <a:rPr lang="en-US" dirty="0" smtClean="0">
                <a:hlinkClick r:id="rId6"/>
              </a:rPr>
              <a:t>US EPA:  How does PM affect human health?</a:t>
            </a:r>
            <a:endParaRPr lang="en-US" dirty="0" smtClean="0"/>
          </a:p>
          <a:p>
            <a:r>
              <a:rPr lang="en-US" dirty="0" smtClean="0">
                <a:hlinkClick r:id="rId7"/>
              </a:rPr>
              <a:t>US Forest Service Flyer:  Wildfire Smoke and Your Health</a:t>
            </a:r>
            <a:endParaRPr lang="en-US" dirty="0"/>
          </a:p>
        </p:txBody>
      </p:sp>
      <p:sp>
        <p:nvSpPr>
          <p:cNvPr id="2" name="Title 1"/>
          <p:cNvSpPr>
            <a:spLocks noGrp="1"/>
          </p:cNvSpPr>
          <p:nvPr>
            <p:ph type="title"/>
          </p:nvPr>
        </p:nvSpPr>
        <p:spPr/>
        <p:txBody>
          <a:bodyPr/>
          <a:lstStyle/>
          <a:p>
            <a:r>
              <a:rPr lang="en-US" dirty="0"/>
              <a:t>References</a:t>
            </a:r>
          </a:p>
        </p:txBody>
      </p:sp>
    </p:spTree>
    <p:extLst>
      <p:ext uri="{BB962C8B-B14F-4D97-AF65-F5344CB8AC3E}">
        <p14:creationId xmlns:p14="http://schemas.microsoft.com/office/powerpoint/2010/main" val="14663675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dirty="0" smtClean="0">
                <a:hlinkClick r:id="rId2"/>
              </a:rPr>
              <a:t>CDC: Private Wells after a Wildfire</a:t>
            </a:r>
            <a:endParaRPr lang="en-US" dirty="0" smtClean="0"/>
          </a:p>
          <a:p>
            <a:r>
              <a:rPr lang="en-US" dirty="0" smtClean="0">
                <a:hlinkClick r:id="rId3"/>
              </a:rPr>
              <a:t>USGS California Water Science Center:  Water Quality after a Wildfire</a:t>
            </a:r>
            <a:endParaRPr lang="en-US" dirty="0" smtClean="0"/>
          </a:p>
          <a:p>
            <a:r>
              <a:rPr lang="en-US" dirty="0" smtClean="0">
                <a:hlinkClick r:id="rId4"/>
              </a:rPr>
              <a:t>Journal of Environmental Health:  Synergistic Health Effects of Air Pollution, Temperature and Pollen Exposure</a:t>
            </a:r>
            <a:endParaRPr lang="en-US" dirty="0" smtClean="0"/>
          </a:p>
          <a:p>
            <a:r>
              <a:rPr lang="en-US" dirty="0" smtClean="0">
                <a:hlinkClick r:id="rId5"/>
              </a:rPr>
              <a:t>The Lancet Planetary Health:  Heatwaves and wildfires suffocate our health start to life</a:t>
            </a:r>
            <a:endParaRPr lang="en-US" dirty="0" smtClean="0"/>
          </a:p>
          <a:p>
            <a:r>
              <a:rPr lang="en-US" dirty="0" smtClean="0">
                <a:hlinkClick r:id="rId6"/>
              </a:rPr>
              <a:t>American Journal Respiratory Critical Care Medicine:  Heatwaves and Air Pollution—a Deadly Combination</a:t>
            </a:r>
            <a:endParaRPr lang="en-US" dirty="0" smtClean="0"/>
          </a:p>
          <a:p>
            <a:r>
              <a:rPr lang="en-US" dirty="0" smtClean="0">
                <a:hlinkClick r:id="rId7"/>
              </a:rPr>
              <a:t>UCLA Newsroom:  Dangerous combination of extreme heat and smoke affected 16.5 million Californians</a:t>
            </a:r>
            <a:endParaRPr lang="en-US" dirty="0"/>
          </a:p>
        </p:txBody>
      </p:sp>
      <p:sp>
        <p:nvSpPr>
          <p:cNvPr id="2" name="Title 1"/>
          <p:cNvSpPr>
            <a:spLocks noGrp="1"/>
          </p:cNvSpPr>
          <p:nvPr>
            <p:ph type="title"/>
          </p:nvPr>
        </p:nvSpPr>
        <p:spPr/>
        <p:txBody>
          <a:bodyPr/>
          <a:lstStyle/>
          <a:p>
            <a:r>
              <a:rPr lang="en-US" dirty="0" smtClean="0"/>
              <a:t>References</a:t>
            </a:r>
            <a:endParaRPr lang="en-US" dirty="0"/>
          </a:p>
        </p:txBody>
      </p:sp>
    </p:spTree>
    <p:extLst>
      <p:ext uri="{BB962C8B-B14F-4D97-AF65-F5344CB8AC3E}">
        <p14:creationId xmlns:p14="http://schemas.microsoft.com/office/powerpoint/2010/main" val="27276905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416822" cy="4351338"/>
          </a:xfrm>
        </p:spPr>
        <p:txBody>
          <a:bodyPr/>
          <a:lstStyle/>
          <a:p>
            <a:r>
              <a:rPr lang="en-US" dirty="0" smtClean="0">
                <a:hlinkClick r:id="rId2"/>
              </a:rPr>
              <a:t>US EPA Flyer:  Wildfire Smoke Factsheet</a:t>
            </a:r>
            <a:endParaRPr lang="en-US" dirty="0" smtClean="0"/>
          </a:p>
          <a:p>
            <a:r>
              <a:rPr lang="en-US" dirty="0" smtClean="0">
                <a:hlinkClick r:id="rId3"/>
              </a:rPr>
              <a:t>CDC:  Wildfire Smoke and People with Chronic Conditions</a:t>
            </a:r>
            <a:endParaRPr lang="en-US" dirty="0" smtClean="0"/>
          </a:p>
          <a:p>
            <a:r>
              <a:rPr lang="en-US" dirty="0" smtClean="0">
                <a:hlinkClick r:id="rId4"/>
              </a:rPr>
              <a:t>US EPA:  Which Populations Experience Greater Risks of Adverse Health Effects Resulting from Wildfire Smoke Exposure?</a:t>
            </a:r>
            <a:endParaRPr lang="en-US" dirty="0" smtClean="0"/>
          </a:p>
          <a:p>
            <a:r>
              <a:rPr lang="en-US" dirty="0" smtClean="0">
                <a:hlinkClick r:id="rId5"/>
              </a:rPr>
              <a:t>New York State Department of Health:  Exposure to Smoke from Fires</a:t>
            </a:r>
            <a:endParaRPr lang="en-US" dirty="0" smtClean="0"/>
          </a:p>
          <a:p>
            <a:r>
              <a:rPr lang="en-US" dirty="0" smtClean="0">
                <a:hlinkClick r:id="rId6"/>
              </a:rPr>
              <a:t>Clark County Washington Public Health:  Smoke from Wildfires</a:t>
            </a:r>
            <a:endParaRPr lang="en-US" dirty="0" smtClean="0"/>
          </a:p>
          <a:p>
            <a:r>
              <a:rPr lang="en-US" dirty="0" smtClean="0">
                <a:hlinkClick r:id="rId7"/>
              </a:rPr>
              <a:t>International Journal of Environmental Research and Public Health:  Wildfire Smoke Exposure During Pregnancy</a:t>
            </a:r>
            <a:endParaRPr lang="en-US" dirty="0"/>
          </a:p>
        </p:txBody>
      </p:sp>
      <p:sp>
        <p:nvSpPr>
          <p:cNvPr id="2" name="Title 1"/>
          <p:cNvSpPr>
            <a:spLocks noGrp="1"/>
          </p:cNvSpPr>
          <p:nvPr>
            <p:ph type="title"/>
          </p:nvPr>
        </p:nvSpPr>
        <p:spPr/>
        <p:txBody>
          <a:bodyPr/>
          <a:lstStyle/>
          <a:p>
            <a:r>
              <a:rPr lang="en-US" dirty="0" smtClean="0"/>
              <a:t>References</a:t>
            </a:r>
            <a:endParaRPr lang="en-US" dirty="0"/>
          </a:p>
        </p:txBody>
      </p:sp>
    </p:spTree>
    <p:extLst>
      <p:ext uri="{BB962C8B-B14F-4D97-AF65-F5344CB8AC3E}">
        <p14:creationId xmlns:p14="http://schemas.microsoft.com/office/powerpoint/2010/main" val="5741822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shoes the relative size of a human hair to fine beach sand to 2.5 particulate matter.  5 particulates measuring 10 microns stacked on top of each other would be equivalent to the width of a human hair.  4 particulates measuring 2.5 microns would be equivalent to 1 particulate measuring 10 microns." title="Image of various particulates"/>
          <p:cNvPicPr>
            <a:picLocks noChangeAspect="1"/>
          </p:cNvPicPr>
          <p:nvPr/>
        </p:nvPicPr>
        <p:blipFill>
          <a:blip r:embed="rId3"/>
          <a:stretch>
            <a:fillRect/>
          </a:stretch>
        </p:blipFill>
        <p:spPr>
          <a:xfrm>
            <a:off x="7100907" y="2310154"/>
            <a:ext cx="4929789" cy="3596660"/>
          </a:xfrm>
          <a:prstGeom prst="rect">
            <a:avLst/>
          </a:prstGeom>
          <a:ln w="44450">
            <a:solidFill>
              <a:schemeClr val="tx1"/>
            </a:solidFill>
          </a:ln>
        </p:spPr>
      </p:pic>
      <p:sp>
        <p:nvSpPr>
          <p:cNvPr id="3" name="Content Placeholder 2">
            <a:extLst>
              <a:ext uri="{FF2B5EF4-FFF2-40B4-BE49-F238E27FC236}">
                <a16:creationId xmlns:a16="http://schemas.microsoft.com/office/drawing/2014/main" id="{7E6A7F3E-9512-B0CF-8027-3863E60E5D70}"/>
              </a:ext>
            </a:extLst>
          </p:cNvPr>
          <p:cNvSpPr>
            <a:spLocks noGrp="1"/>
          </p:cNvSpPr>
          <p:nvPr>
            <p:ph idx="1"/>
          </p:nvPr>
        </p:nvSpPr>
        <p:spPr>
          <a:xfrm>
            <a:off x="838200" y="1825625"/>
            <a:ext cx="6537385" cy="4351338"/>
          </a:xfrm>
        </p:spPr>
        <p:txBody>
          <a:bodyPr/>
          <a:lstStyle/>
          <a:p>
            <a:r>
              <a:rPr lang="en-US" dirty="0"/>
              <a:t>Mix of small particles, gases, and water vapor. </a:t>
            </a:r>
          </a:p>
          <a:p>
            <a:r>
              <a:rPr lang="en-US" dirty="0"/>
              <a:t>Harmful components include: </a:t>
            </a:r>
          </a:p>
          <a:p>
            <a:pPr lvl="1"/>
            <a:r>
              <a:rPr lang="en-US" dirty="0"/>
              <a:t>Carbon </a:t>
            </a:r>
            <a:r>
              <a:rPr lang="en-US" dirty="0" smtClean="0"/>
              <a:t>monoxide;</a:t>
            </a:r>
            <a:endParaRPr lang="en-US" dirty="0"/>
          </a:p>
          <a:p>
            <a:pPr lvl="1"/>
            <a:r>
              <a:rPr lang="en-US" dirty="0" smtClean="0"/>
              <a:t>Ozone;</a:t>
            </a:r>
            <a:endParaRPr lang="en-US" dirty="0"/>
          </a:p>
          <a:p>
            <a:pPr lvl="1"/>
            <a:r>
              <a:rPr lang="en-US" dirty="0"/>
              <a:t>Volatile organic </a:t>
            </a:r>
            <a:r>
              <a:rPr lang="en-US" dirty="0" smtClean="0"/>
              <a:t>compounds;</a:t>
            </a:r>
            <a:endParaRPr lang="en-US" dirty="0"/>
          </a:p>
          <a:p>
            <a:pPr lvl="1"/>
            <a:r>
              <a:rPr lang="en-US" b="1" dirty="0"/>
              <a:t>Particulate </a:t>
            </a:r>
            <a:r>
              <a:rPr lang="en-US" b="1" dirty="0" smtClean="0"/>
              <a:t>Matter. </a:t>
            </a:r>
            <a:endParaRPr lang="en-US" b="1" dirty="0"/>
          </a:p>
          <a:p>
            <a:pPr lvl="2"/>
            <a:r>
              <a:rPr lang="en-US" dirty="0"/>
              <a:t>PM 2.5 </a:t>
            </a:r>
          </a:p>
          <a:p>
            <a:pPr lvl="3"/>
            <a:r>
              <a:rPr lang="en-US" dirty="0"/>
              <a:t>Smallest particles, biggest concern </a:t>
            </a:r>
            <a:endParaRPr lang="en-US" b="1" dirty="0"/>
          </a:p>
          <a:p>
            <a:pPr lvl="2"/>
            <a:r>
              <a:rPr lang="en-US" dirty="0"/>
              <a:t>PM 10</a:t>
            </a:r>
          </a:p>
        </p:txBody>
      </p:sp>
      <p:sp>
        <p:nvSpPr>
          <p:cNvPr id="2" name="Title 1">
            <a:extLst>
              <a:ext uri="{FF2B5EF4-FFF2-40B4-BE49-F238E27FC236}">
                <a16:creationId xmlns:a16="http://schemas.microsoft.com/office/drawing/2014/main" id="{82A7C346-73F1-596E-AEA1-B1CFCAB81FFC}"/>
              </a:ext>
            </a:extLst>
          </p:cNvPr>
          <p:cNvSpPr>
            <a:spLocks noGrp="1"/>
          </p:cNvSpPr>
          <p:nvPr>
            <p:ph type="title"/>
          </p:nvPr>
        </p:nvSpPr>
        <p:spPr/>
        <p:txBody>
          <a:bodyPr/>
          <a:lstStyle/>
          <a:p>
            <a:r>
              <a:rPr lang="en-US" dirty="0"/>
              <a:t>What is Wildfire Smoke?</a:t>
            </a:r>
          </a:p>
        </p:txBody>
      </p:sp>
    </p:spTree>
    <p:extLst>
      <p:ext uri="{BB962C8B-B14F-4D97-AF65-F5344CB8AC3E}">
        <p14:creationId xmlns:p14="http://schemas.microsoft.com/office/powerpoint/2010/main" val="3330844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Who is most at risk?</a:t>
            </a:r>
          </a:p>
        </p:txBody>
      </p:sp>
    </p:spTree>
    <p:extLst>
      <p:ext uri="{BB962C8B-B14F-4D97-AF65-F5344CB8AC3E}">
        <p14:creationId xmlns:p14="http://schemas.microsoft.com/office/powerpoint/2010/main" val="33204430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524901" y="6381550"/>
            <a:ext cx="5099153" cy="523220"/>
          </a:xfrm>
          <a:prstGeom prst="rect">
            <a:avLst/>
          </a:prstGeom>
          <a:noFill/>
        </p:spPr>
        <p:txBody>
          <a:bodyPr wrap="none" rtlCol="0">
            <a:spAutoFit/>
          </a:bodyPr>
          <a:lstStyle/>
          <a:p>
            <a:r>
              <a:rPr lang="en-US" sz="1400" dirty="0" smtClean="0"/>
              <a:t>Source:  https</a:t>
            </a:r>
            <a:r>
              <a:rPr lang="en-US" sz="1400" dirty="0"/>
              <a:t>://www.ncbi.nlm.nih.gov/pmc/articles/PMC9657128/</a:t>
            </a:r>
          </a:p>
          <a:p>
            <a:endParaRPr lang="en-US" sz="1400" dirty="0"/>
          </a:p>
        </p:txBody>
      </p:sp>
      <p:sp>
        <p:nvSpPr>
          <p:cNvPr id="3" name="Content Placeholder 2"/>
          <p:cNvSpPr>
            <a:spLocks noGrp="1"/>
          </p:cNvSpPr>
          <p:nvPr>
            <p:ph idx="1"/>
          </p:nvPr>
        </p:nvSpPr>
        <p:spPr>
          <a:xfrm>
            <a:off x="838199" y="1825625"/>
            <a:ext cx="10617485" cy="4351338"/>
          </a:xfrm>
        </p:spPr>
        <p:txBody>
          <a:bodyPr>
            <a:normAutofit fontScale="62500" lnSpcReduction="20000"/>
          </a:bodyPr>
          <a:lstStyle/>
          <a:p>
            <a:r>
              <a:rPr lang="en-US" dirty="0" smtClean="0"/>
              <a:t>Children: </a:t>
            </a:r>
            <a:endParaRPr lang="en-US" dirty="0"/>
          </a:p>
          <a:p>
            <a:pPr lvl="1"/>
            <a:r>
              <a:rPr lang="en-US" dirty="0"/>
              <a:t>Lungs are still </a:t>
            </a:r>
            <a:r>
              <a:rPr lang="en-US" dirty="0" smtClean="0"/>
              <a:t>growing.</a:t>
            </a:r>
            <a:endParaRPr lang="en-US" dirty="0"/>
          </a:p>
          <a:p>
            <a:pPr lvl="1"/>
            <a:r>
              <a:rPr lang="en-US" dirty="0" smtClean="0"/>
              <a:t>Faster breathing rate causing higher </a:t>
            </a:r>
            <a:r>
              <a:rPr lang="en-US" dirty="0"/>
              <a:t>inhaled </a:t>
            </a:r>
            <a:r>
              <a:rPr lang="en-US" dirty="0" smtClean="0"/>
              <a:t>concentration relative to small body size vs</a:t>
            </a:r>
            <a:r>
              <a:rPr lang="en-US" dirty="0"/>
              <a:t>. adults with the same </a:t>
            </a:r>
            <a:r>
              <a:rPr lang="en-US" dirty="0" smtClean="0"/>
              <a:t>exposure. </a:t>
            </a:r>
            <a:endParaRPr lang="en-US" dirty="0"/>
          </a:p>
          <a:p>
            <a:r>
              <a:rPr lang="en-US" dirty="0"/>
              <a:t>Older </a:t>
            </a:r>
            <a:r>
              <a:rPr lang="en-US" dirty="0" smtClean="0"/>
              <a:t>Adults:</a:t>
            </a:r>
            <a:endParaRPr lang="en-US" dirty="0"/>
          </a:p>
          <a:p>
            <a:pPr lvl="1"/>
            <a:r>
              <a:rPr lang="en-US" dirty="0"/>
              <a:t>Have higher prevalence of lung and heart </a:t>
            </a:r>
            <a:r>
              <a:rPr lang="en-US" dirty="0" smtClean="0"/>
              <a:t>disease. </a:t>
            </a:r>
            <a:endParaRPr lang="en-US" dirty="0"/>
          </a:p>
          <a:p>
            <a:r>
              <a:rPr lang="en-US" dirty="0" smtClean="0"/>
              <a:t>Individuals with Chronic </a:t>
            </a:r>
            <a:r>
              <a:rPr lang="en-US" dirty="0"/>
              <a:t>Respiratory or Cardiovascular </a:t>
            </a:r>
            <a:r>
              <a:rPr lang="en-US" dirty="0" smtClean="0"/>
              <a:t>Disease:</a:t>
            </a:r>
            <a:endParaRPr lang="en-US" dirty="0"/>
          </a:p>
          <a:p>
            <a:pPr lvl="1"/>
            <a:r>
              <a:rPr lang="en-US" dirty="0"/>
              <a:t>Inhaling particulate matter can aggravate these diseases and worsen </a:t>
            </a:r>
            <a:r>
              <a:rPr lang="en-US" dirty="0" smtClean="0"/>
              <a:t>symptoms.</a:t>
            </a:r>
            <a:endParaRPr lang="en-US" dirty="0"/>
          </a:p>
          <a:p>
            <a:pPr lvl="2"/>
            <a:r>
              <a:rPr lang="en-US" dirty="0"/>
              <a:t>Asthma</a:t>
            </a:r>
          </a:p>
          <a:p>
            <a:pPr lvl="2"/>
            <a:r>
              <a:rPr lang="en-US" dirty="0"/>
              <a:t>Chronic Obstructive Pulmonary Disease (COPD)</a:t>
            </a:r>
          </a:p>
          <a:p>
            <a:pPr lvl="2"/>
            <a:r>
              <a:rPr lang="en-US" dirty="0"/>
              <a:t>Heart Disease</a:t>
            </a:r>
          </a:p>
          <a:p>
            <a:r>
              <a:rPr lang="en-US" dirty="0"/>
              <a:t>Pregnant </a:t>
            </a:r>
            <a:r>
              <a:rPr lang="en-US" dirty="0" smtClean="0"/>
              <a:t>Women: </a:t>
            </a:r>
            <a:endParaRPr lang="en-US" dirty="0"/>
          </a:p>
          <a:p>
            <a:pPr lvl="1"/>
            <a:r>
              <a:rPr lang="en-US" dirty="0"/>
              <a:t>Have higher breathing rates and more blood volume = more particles in the </a:t>
            </a:r>
            <a:r>
              <a:rPr lang="en-US" dirty="0" smtClean="0"/>
              <a:t>body. </a:t>
            </a:r>
            <a:endParaRPr lang="en-US" dirty="0"/>
          </a:p>
          <a:p>
            <a:pPr lvl="1"/>
            <a:r>
              <a:rPr lang="en-US" dirty="0"/>
              <a:t>Higher risk of preterm birth and lower birth weight in unborn baby. </a:t>
            </a:r>
          </a:p>
          <a:p>
            <a:pPr marL="457200" lvl="1" indent="0">
              <a:buNone/>
            </a:pPr>
            <a:endParaRPr lang="en-US" dirty="0"/>
          </a:p>
          <a:p>
            <a:r>
              <a:rPr lang="en-US" dirty="0" smtClean="0"/>
              <a:t>People </a:t>
            </a:r>
            <a:r>
              <a:rPr lang="en-US" dirty="0"/>
              <a:t>of lower socioeconomic </a:t>
            </a:r>
            <a:r>
              <a:rPr lang="en-US" dirty="0" smtClean="0"/>
              <a:t>status</a:t>
            </a:r>
          </a:p>
          <a:p>
            <a:pPr lvl="1"/>
            <a:r>
              <a:rPr lang="en-US" dirty="0" smtClean="0"/>
              <a:t>At an increased risk due to expense of running HVAC constantly, the high cost of portable HEPA air purifiers and less access to medical care due to cost. </a:t>
            </a:r>
            <a:endParaRPr lang="en-US" dirty="0"/>
          </a:p>
        </p:txBody>
      </p:sp>
      <p:sp>
        <p:nvSpPr>
          <p:cNvPr id="2" name="Title 1"/>
          <p:cNvSpPr>
            <a:spLocks noGrp="1"/>
          </p:cNvSpPr>
          <p:nvPr>
            <p:ph type="title"/>
          </p:nvPr>
        </p:nvSpPr>
        <p:spPr/>
        <p:txBody>
          <a:bodyPr/>
          <a:lstStyle/>
          <a:p>
            <a:r>
              <a:rPr lang="en-US" dirty="0"/>
              <a:t>Sensitive Groups</a:t>
            </a:r>
          </a:p>
        </p:txBody>
      </p:sp>
    </p:spTree>
    <p:extLst>
      <p:ext uri="{BB962C8B-B14F-4D97-AF65-F5344CB8AC3E}">
        <p14:creationId xmlns:p14="http://schemas.microsoft.com/office/powerpoint/2010/main" val="39210715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What are the health effects of exposure to wildfire smoke?</a:t>
            </a:r>
          </a:p>
        </p:txBody>
      </p:sp>
    </p:spTree>
    <p:extLst>
      <p:ext uri="{BB962C8B-B14F-4D97-AF65-F5344CB8AC3E}">
        <p14:creationId xmlns:p14="http://schemas.microsoft.com/office/powerpoint/2010/main" val="35456264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539671" y="6141891"/>
            <a:ext cx="6343403" cy="523220"/>
          </a:xfrm>
          <a:prstGeom prst="rect">
            <a:avLst/>
          </a:prstGeom>
          <a:noFill/>
        </p:spPr>
        <p:txBody>
          <a:bodyPr wrap="none" rtlCol="0">
            <a:spAutoFit/>
          </a:bodyPr>
          <a:lstStyle/>
          <a:p>
            <a:r>
              <a:rPr lang="en-US" sz="1400" dirty="0"/>
              <a:t>*Source:  Cardiovascular Research, Vol. 116, Issue 7, June 2020 pp.1334</a:t>
            </a:r>
          </a:p>
          <a:p>
            <a:r>
              <a:rPr lang="en-US" sz="1400" dirty="0"/>
              <a:t>https://academic.oup.com/cardiovascres/article/116/11/1910/5770885</a:t>
            </a:r>
          </a:p>
        </p:txBody>
      </p:sp>
      <p:sp>
        <p:nvSpPr>
          <p:cNvPr id="5" name="Content Placeholder 4"/>
          <p:cNvSpPr>
            <a:spLocks noGrp="1"/>
          </p:cNvSpPr>
          <p:nvPr>
            <p:ph idx="1"/>
          </p:nvPr>
        </p:nvSpPr>
        <p:spPr/>
        <p:txBody>
          <a:bodyPr>
            <a:normAutofit fontScale="92500" lnSpcReduction="20000"/>
          </a:bodyPr>
          <a:lstStyle/>
          <a:p>
            <a:pPr lvl="0"/>
            <a:r>
              <a:rPr lang="en-US" dirty="0">
                <a:solidFill>
                  <a:prstClr val="black"/>
                </a:solidFill>
              </a:rPr>
              <a:t>Symptoms of wildfire smoke exposure vary based on:</a:t>
            </a:r>
          </a:p>
          <a:p>
            <a:pPr lvl="1"/>
            <a:r>
              <a:rPr lang="en-US" dirty="0">
                <a:solidFill>
                  <a:prstClr val="black"/>
                </a:solidFill>
              </a:rPr>
              <a:t>Pre-existing medical </a:t>
            </a:r>
            <a:r>
              <a:rPr lang="en-US" dirty="0" smtClean="0">
                <a:solidFill>
                  <a:prstClr val="black"/>
                </a:solidFill>
              </a:rPr>
              <a:t>conditions; </a:t>
            </a:r>
            <a:endParaRPr lang="en-US" dirty="0">
              <a:solidFill>
                <a:prstClr val="black"/>
              </a:solidFill>
            </a:endParaRPr>
          </a:p>
          <a:p>
            <a:pPr lvl="1"/>
            <a:r>
              <a:rPr lang="en-US" dirty="0" smtClean="0">
                <a:solidFill>
                  <a:prstClr val="black"/>
                </a:solidFill>
              </a:rPr>
              <a:t>Age; </a:t>
            </a:r>
            <a:endParaRPr lang="en-US" dirty="0">
              <a:solidFill>
                <a:prstClr val="black"/>
              </a:solidFill>
            </a:endParaRPr>
          </a:p>
          <a:p>
            <a:pPr lvl="1"/>
            <a:r>
              <a:rPr lang="en-US" dirty="0">
                <a:solidFill>
                  <a:prstClr val="black"/>
                </a:solidFill>
              </a:rPr>
              <a:t>Levels of PM 2.5 present in </a:t>
            </a:r>
            <a:r>
              <a:rPr lang="en-US" dirty="0" smtClean="0">
                <a:solidFill>
                  <a:prstClr val="black"/>
                </a:solidFill>
              </a:rPr>
              <a:t>community;</a:t>
            </a:r>
            <a:endParaRPr lang="en-US" dirty="0">
              <a:solidFill>
                <a:prstClr val="black"/>
              </a:solidFill>
            </a:endParaRPr>
          </a:p>
          <a:p>
            <a:pPr lvl="1"/>
            <a:r>
              <a:rPr lang="en-US" dirty="0">
                <a:solidFill>
                  <a:prstClr val="black"/>
                </a:solidFill>
              </a:rPr>
              <a:t>Exposure </a:t>
            </a:r>
            <a:r>
              <a:rPr lang="en-US" dirty="0" smtClean="0">
                <a:solidFill>
                  <a:prstClr val="black"/>
                </a:solidFill>
              </a:rPr>
              <a:t>time.</a:t>
            </a:r>
            <a:endParaRPr lang="en-US" dirty="0" smtClean="0"/>
          </a:p>
          <a:p>
            <a:r>
              <a:rPr lang="en-US" dirty="0" smtClean="0"/>
              <a:t>Short </a:t>
            </a:r>
            <a:r>
              <a:rPr lang="en-US" dirty="0"/>
              <a:t>term exposure:  </a:t>
            </a:r>
          </a:p>
          <a:p>
            <a:pPr lvl="1"/>
            <a:r>
              <a:rPr lang="en-US" dirty="0"/>
              <a:t>Healthy Adults &amp; </a:t>
            </a:r>
            <a:r>
              <a:rPr lang="en-US" dirty="0" smtClean="0"/>
              <a:t>Children Health Effects:  </a:t>
            </a:r>
            <a:r>
              <a:rPr lang="en-US" dirty="0"/>
              <a:t>eye/nose/throat irritation, coughing, phlegm, chest tightness, difficulty breathing or shortness of breath with </a:t>
            </a:r>
            <a:r>
              <a:rPr lang="en-US" dirty="0" smtClean="0"/>
              <a:t>exertion.</a:t>
            </a:r>
            <a:endParaRPr lang="en-US" dirty="0"/>
          </a:p>
          <a:p>
            <a:pPr lvl="1">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Sensitive </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Group</a:t>
            </a:r>
            <a:r>
              <a:rPr kumimoji="0" lang="en-US" sz="2400" b="0" i="0" u="none" strike="noStrike" kern="1200" cap="none" spc="0" normalizeH="0" noProof="0" dirty="0" smtClean="0">
                <a:ln>
                  <a:noFill/>
                </a:ln>
                <a:solidFill>
                  <a:prstClr val="black"/>
                </a:solidFill>
                <a:effectLst/>
                <a:uLnTx/>
                <a:uFillTx/>
                <a:latin typeface="Calibri" panose="020F0502020204030204"/>
                <a:ea typeface="+mn-ea"/>
                <a:cs typeface="+mn-cs"/>
              </a:rPr>
              <a:t> Health Effects</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aggravates lung disease, </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develop acute bronchitis and can </a:t>
            </a:r>
            <a:r>
              <a:rPr lang="en-US" dirty="0" smtClean="0">
                <a:solidFill>
                  <a:prstClr val="black"/>
                </a:solidFill>
              </a:rPr>
              <a:t>trigger </a:t>
            </a:r>
            <a:r>
              <a:rPr lang="en-US" dirty="0">
                <a:solidFill>
                  <a:prstClr val="black"/>
                </a:solidFill>
              </a:rPr>
              <a:t>asthma attacks, heart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attack, heart </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arrhythmias and stroke.</a:t>
            </a:r>
            <a:endParaRPr lang="en-US" dirty="0"/>
          </a:p>
          <a:p>
            <a:r>
              <a:rPr lang="en-US" dirty="0"/>
              <a:t>Long term exposure:</a:t>
            </a:r>
          </a:p>
          <a:p>
            <a:pPr lvl="1"/>
            <a:r>
              <a:rPr lang="en-US" dirty="0"/>
              <a:t>Reduced lung function, chronic </a:t>
            </a:r>
            <a:r>
              <a:rPr lang="en-US" dirty="0" smtClean="0"/>
              <a:t>bronchitis and </a:t>
            </a:r>
            <a:r>
              <a:rPr lang="en-US" dirty="0"/>
              <a:t>premature </a:t>
            </a:r>
            <a:r>
              <a:rPr lang="en-US" dirty="0" smtClean="0"/>
              <a:t>death.</a:t>
            </a:r>
          </a:p>
          <a:p>
            <a:pPr lvl="1"/>
            <a:r>
              <a:rPr lang="en-US" dirty="0" smtClean="0"/>
              <a:t>Air pollution shortens </a:t>
            </a:r>
            <a:r>
              <a:rPr lang="en-US" dirty="0"/>
              <a:t>lifespan of 1.5 years on average throughout the USA</a:t>
            </a:r>
            <a:r>
              <a:rPr lang="en-US" dirty="0" smtClean="0"/>
              <a:t>*.</a:t>
            </a:r>
            <a:endParaRPr lang="en-US" dirty="0"/>
          </a:p>
          <a:p>
            <a:endParaRPr lang="en-US" dirty="0"/>
          </a:p>
        </p:txBody>
      </p:sp>
      <p:sp>
        <p:nvSpPr>
          <p:cNvPr id="4" name="Title 3"/>
          <p:cNvSpPr>
            <a:spLocks noGrp="1"/>
          </p:cNvSpPr>
          <p:nvPr>
            <p:ph type="title"/>
          </p:nvPr>
        </p:nvSpPr>
        <p:spPr>
          <a:xfrm>
            <a:off x="609600" y="624110"/>
            <a:ext cx="10895013" cy="1280890"/>
          </a:xfrm>
        </p:spPr>
        <p:txBody>
          <a:bodyPr>
            <a:normAutofit/>
          </a:bodyPr>
          <a:lstStyle/>
          <a:p>
            <a:r>
              <a:rPr lang="en-US" dirty="0">
                <a:solidFill>
                  <a:schemeClr val="tx1"/>
                </a:solidFill>
              </a:rPr>
              <a:t>Health Impacts of Wildfire Smoke</a:t>
            </a:r>
          </a:p>
        </p:txBody>
      </p:sp>
    </p:spTree>
    <p:extLst>
      <p:ext uri="{BB962C8B-B14F-4D97-AF65-F5344CB8AC3E}">
        <p14:creationId xmlns:p14="http://schemas.microsoft.com/office/powerpoint/2010/main" val="24083117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the human body is efficient at filtering out the larger particles (&gt; 10 μm) in the nasal passages, smaller particles on the scale of 5 μm get filtered out in the trachea. Fine particles can progress past the natural defenses into the bronchioles (&lt; 2 μm) and some alveoli (&lt; 1 μm) of the lungs. Once particles enter the lungs, the immune system sends white blood cells, called lymphocytes, to surround the particulates, protecting the body from the foreign objects. The lymphocytes settle on the alveoli walls, causing inflammation and scarring. The built-up scar tissue slows oxygen flow, making transfer of air to capillaries more difficult. This can be of particular concern to sensitive populations such as the elderly and asthmatics.”&#10;" title="Excerpt from Dust Mitigation Handbook"/>
          <p:cNvSpPr txBox="1"/>
          <p:nvPr/>
        </p:nvSpPr>
        <p:spPr>
          <a:xfrm>
            <a:off x="5967155" y="6176963"/>
            <a:ext cx="5669924" cy="523220"/>
          </a:xfrm>
          <a:prstGeom prst="rect">
            <a:avLst/>
          </a:prstGeom>
          <a:noFill/>
        </p:spPr>
        <p:txBody>
          <a:bodyPr wrap="square" rtlCol="0">
            <a:spAutoFit/>
          </a:bodyPr>
          <a:lstStyle/>
          <a:p>
            <a:pPr lvl="0">
              <a:defRPr/>
            </a:pPr>
            <a:r>
              <a:rPr lang="en-US" sz="1400" dirty="0" smtClean="0">
                <a:hlinkClick r:id="rId3"/>
              </a:rPr>
              <a:t>Image Source:  Impacts </a:t>
            </a:r>
            <a:r>
              <a:rPr lang="en-US" sz="1400" dirty="0">
                <a:hlinkClick r:id="rId3"/>
              </a:rPr>
              <a:t>of Particulate Matter | Dust Mitigation Handbook (swclimatehub.info)</a:t>
            </a:r>
            <a:endParaRPr lang="en-US" sz="1400" dirty="0"/>
          </a:p>
        </p:txBody>
      </p:sp>
      <p:pic>
        <p:nvPicPr>
          <p:cNvPr id="5" name="Picture 4" descr="Image shows that particulates measuring more than 10 microns are filtered out by the nasal cavity and throat.  Particulates measuring between 2.5 and 10 microns are filtered out by the trachea and the bronchioles.  particulates measuring 2.5 microns or smaller reach the alveoli in the lungs." title="Image of the Human Respiratory System"/>
          <p:cNvPicPr>
            <a:picLocks noChangeAspect="1"/>
          </p:cNvPicPr>
          <p:nvPr/>
        </p:nvPicPr>
        <p:blipFill>
          <a:blip r:embed="rId4"/>
          <a:stretch>
            <a:fillRect/>
          </a:stretch>
        </p:blipFill>
        <p:spPr>
          <a:xfrm>
            <a:off x="5967155" y="1825625"/>
            <a:ext cx="5669924" cy="4351338"/>
          </a:xfrm>
          <a:prstGeom prst="rect">
            <a:avLst/>
          </a:prstGeom>
        </p:spPr>
      </p:pic>
      <p:sp>
        <p:nvSpPr>
          <p:cNvPr id="3" name="Content Placeholder 2">
            <a:extLst>
              <a:ext uri="{FF2B5EF4-FFF2-40B4-BE49-F238E27FC236}">
                <a16:creationId xmlns:a16="http://schemas.microsoft.com/office/drawing/2014/main" id="{6094C64A-B073-DD0C-1323-22A60205ADD8}"/>
              </a:ext>
            </a:extLst>
          </p:cNvPr>
          <p:cNvSpPr>
            <a:spLocks noGrp="1"/>
          </p:cNvSpPr>
          <p:nvPr>
            <p:ph idx="1"/>
          </p:nvPr>
        </p:nvSpPr>
        <p:spPr>
          <a:xfrm>
            <a:off x="838199" y="1825625"/>
            <a:ext cx="4288605" cy="4351338"/>
          </a:xfrm>
        </p:spPr>
        <p:txBody>
          <a:bodyPr>
            <a:normAutofit lnSpcReduction="10000"/>
          </a:bodyPr>
          <a:lstStyle/>
          <a:p>
            <a:r>
              <a:rPr lang="en-US" dirty="0"/>
              <a:t>Particles 2.5 micrometers or smaller can travel deep into lungs and possibly enter </a:t>
            </a:r>
            <a:r>
              <a:rPr lang="en-US" dirty="0" smtClean="0"/>
              <a:t>bloodstream.</a:t>
            </a:r>
            <a:endParaRPr lang="en-US" dirty="0"/>
          </a:p>
          <a:p>
            <a:pPr lvl="1"/>
            <a:r>
              <a:rPr lang="en-US" dirty="0"/>
              <a:t>This causes damage to lungs and can impair lung </a:t>
            </a:r>
            <a:r>
              <a:rPr lang="en-US" dirty="0" smtClean="0"/>
              <a:t>function. </a:t>
            </a:r>
            <a:endParaRPr lang="en-US" dirty="0"/>
          </a:p>
          <a:p>
            <a:pPr lvl="1"/>
            <a:r>
              <a:rPr lang="en-US" dirty="0"/>
              <a:t>Damage to lungs and possible plaque formation in arteries puts more strain on your heart to maintain oxygen </a:t>
            </a:r>
            <a:r>
              <a:rPr lang="en-US" dirty="0" smtClean="0"/>
              <a:t>levels.</a:t>
            </a:r>
            <a:endParaRPr lang="en-US" dirty="0"/>
          </a:p>
        </p:txBody>
      </p:sp>
      <p:sp>
        <p:nvSpPr>
          <p:cNvPr id="2" name="Title 1">
            <a:extLst>
              <a:ext uri="{FF2B5EF4-FFF2-40B4-BE49-F238E27FC236}">
                <a16:creationId xmlns:a16="http://schemas.microsoft.com/office/drawing/2014/main" id="{B6A8A111-80A1-CE86-6145-CC58BB652660}"/>
              </a:ext>
            </a:extLst>
          </p:cNvPr>
          <p:cNvSpPr>
            <a:spLocks noGrp="1"/>
          </p:cNvSpPr>
          <p:nvPr>
            <p:ph type="title"/>
          </p:nvPr>
        </p:nvSpPr>
        <p:spPr/>
        <p:txBody>
          <a:bodyPr/>
          <a:lstStyle/>
          <a:p>
            <a:r>
              <a:rPr lang="en-US" dirty="0"/>
              <a:t>Why is PM 2.5 Harmful?</a:t>
            </a:r>
          </a:p>
        </p:txBody>
      </p:sp>
    </p:spTree>
    <p:extLst>
      <p:ext uri="{BB962C8B-B14F-4D97-AF65-F5344CB8AC3E}">
        <p14:creationId xmlns:p14="http://schemas.microsoft.com/office/powerpoint/2010/main" val="160984252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3647</TotalTime>
  <Words>2523</Words>
  <Application>Microsoft Office PowerPoint</Application>
  <PresentationFormat>Widescreen</PresentationFormat>
  <Paragraphs>300</Paragraphs>
  <Slides>36</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Calibri</vt:lpstr>
      <vt:lpstr>Calibri Light</vt:lpstr>
      <vt:lpstr>Times New Roman</vt:lpstr>
      <vt:lpstr>Office Theme</vt:lpstr>
      <vt:lpstr>Wildfire Smoke</vt:lpstr>
      <vt:lpstr>Overview</vt:lpstr>
      <vt:lpstr>What is Wildfire Smoke?</vt:lpstr>
      <vt:lpstr>What is Wildfire Smoke?</vt:lpstr>
      <vt:lpstr>Who is most at risk?</vt:lpstr>
      <vt:lpstr>Sensitive Groups</vt:lpstr>
      <vt:lpstr>What are the health effects of exposure to wildfire smoke?</vt:lpstr>
      <vt:lpstr>Health Impacts of Wildfire Smoke</vt:lpstr>
      <vt:lpstr>Why is PM 2.5 Harmful?</vt:lpstr>
      <vt:lpstr>Wildfire Smoke and Excess Heat</vt:lpstr>
      <vt:lpstr>What to do when there is wildfire smoke in your area?</vt:lpstr>
      <vt:lpstr>When Smoke is Present</vt:lpstr>
      <vt:lpstr>When Smoke is Present</vt:lpstr>
      <vt:lpstr>Smoke Forecasts</vt:lpstr>
      <vt:lpstr>Useful App: California Smoke Spotter</vt:lpstr>
      <vt:lpstr>Air Quality Index</vt:lpstr>
      <vt:lpstr>When Smoke is Present</vt:lpstr>
      <vt:lpstr>When Smoke is Present</vt:lpstr>
      <vt:lpstr>When Smoke is Present</vt:lpstr>
      <vt:lpstr>When Smoke is Present</vt:lpstr>
      <vt:lpstr>When Smoke and Excessive Heat are Present</vt:lpstr>
      <vt:lpstr>When Smoke and Excessive Heat are Present</vt:lpstr>
      <vt:lpstr>How to prepare for wildfire smoke</vt:lpstr>
      <vt:lpstr>Preparing for Wildfire Smoke</vt:lpstr>
      <vt:lpstr>If You Have Asthma</vt:lpstr>
      <vt:lpstr>Preparing for Wildfire Smoke</vt:lpstr>
      <vt:lpstr>N-95 Respirators</vt:lpstr>
      <vt:lpstr>N-95 Respirators</vt:lpstr>
      <vt:lpstr>Preparing for Wildfire Smoke</vt:lpstr>
      <vt:lpstr>DIY Air Cleaner </vt:lpstr>
      <vt:lpstr>DIY Air Cleaner </vt:lpstr>
      <vt:lpstr>Preparing for Wildfire Smoke</vt:lpstr>
      <vt:lpstr>Preparing for Wildfire Smoke</vt:lpstr>
      <vt:lpstr>References</vt:lpstr>
      <vt:lpstr>References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Wildfire Smoke</dc:title>
  <dc:creator>Alexander, Aaron</dc:creator>
  <cp:lastModifiedBy>Garcia, Carolyn P (IHS/CAL/AO)</cp:lastModifiedBy>
  <cp:revision>110</cp:revision>
  <dcterms:created xsi:type="dcterms:W3CDTF">2023-09-12T02:27:25Z</dcterms:created>
  <dcterms:modified xsi:type="dcterms:W3CDTF">2024-06-07T17:21:45Z</dcterms:modified>
</cp:coreProperties>
</file>